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78" r:id="rId2"/>
    <p:sldId id="295" r:id="rId3"/>
    <p:sldId id="296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6" r:id="rId19"/>
    <p:sldId id="327" r:id="rId20"/>
    <p:sldId id="328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9" r:id="rId33"/>
    <p:sldId id="331" r:id="rId34"/>
    <p:sldId id="332" r:id="rId35"/>
    <p:sldId id="282" r:id="rId36"/>
    <p:sldId id="330" r:id="rId3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66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>
        <p:scale>
          <a:sx n="60" d="100"/>
          <a:sy n="60" d="100"/>
        </p:scale>
        <p:origin x="-1812" y="-600"/>
      </p:cViewPr>
      <p:guideLst>
        <p:guide orient="horz" pos="2137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28163-8F6C-4ED5-85D9-AAC08CED4AD9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BCB92-AAF5-42DF-AEF3-22A1C5C327EA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1F34-6F11-4E5A-B6E5-B90938A19920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0894C-2C80-40E8-928B-2937AEEBA730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AC5F-4F36-484B-967E-DD47C184F421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465A-259B-47D3-BC53-82E5F6077D21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067D3-4B9E-45CD-8D4B-694947FB73F5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D2F3-DCD2-4780-B611-CF3191D47298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C6BA3-98FB-4078-845E-B173C12C1CD2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5B118-4398-4200-B3D7-8D2A2102DAE3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E6E27-3B54-4C55-95EC-4579581427AE}" type="slidenum">
              <a:rPr lang="zh-CN" altLang="en-US"/>
              <a:pPr>
                <a:defRPr/>
              </a:pPr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2D050">
            <a:alpha val="6784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9977CB2-8E01-4A5B-8583-4C0792EB9E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31" name="Picture 2" descr="C:\Documents and Settings\Administrator\桌面\未标题-1 拷贝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图片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3675" y="6308725"/>
            <a:ext cx="79057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桌面\未标题-3 拷贝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23813"/>
            <a:ext cx="91662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QQ截图201404211134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63" y="2235200"/>
            <a:ext cx="610711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TextBox 3"/>
          <p:cNvPicPr>
            <a:picLocks noChangeArrowheads="1"/>
          </p:cNvPicPr>
          <p:nvPr/>
        </p:nvPicPr>
        <p:blipFill>
          <a:blip r:embed="rId4" cstate="print"/>
          <a:srcRect l="5627" r="5766"/>
          <a:stretch>
            <a:fillRect/>
          </a:stretch>
        </p:blipFill>
        <p:spPr bwMode="auto">
          <a:xfrm>
            <a:off x="3019425" y="2232025"/>
            <a:ext cx="6146800" cy="23542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781675" y="4105275"/>
            <a:ext cx="3167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600" b="1"/>
              <a:t>超星移动图书        刘海英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bing\Pictures\豌豆荚截图20130917151239.png"/>
          <p:cNvPicPr>
            <a:picLocks noChangeAspect="1" noChangeArrowheads="1"/>
          </p:cNvPicPr>
          <p:nvPr/>
        </p:nvPicPr>
        <p:blipFill>
          <a:blip r:embed="rId2" cstate="print"/>
          <a:srcRect t="5069"/>
          <a:stretch>
            <a:fillRect/>
          </a:stretch>
        </p:blipFill>
        <p:spPr bwMode="auto">
          <a:xfrm>
            <a:off x="661988" y="1268413"/>
            <a:ext cx="2182812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C:\Users\bing\Pictures\豌豆荚截图20130917151416.png"/>
          <p:cNvPicPr>
            <a:picLocks noChangeAspect="1" noChangeArrowheads="1"/>
          </p:cNvPicPr>
          <p:nvPr/>
        </p:nvPicPr>
        <p:blipFill>
          <a:blip r:embed="rId3" cstate="print"/>
          <a:srcRect t="4648"/>
          <a:stretch>
            <a:fillRect/>
          </a:stretch>
        </p:blipFill>
        <p:spPr bwMode="auto">
          <a:xfrm>
            <a:off x="2100263" y="1724025"/>
            <a:ext cx="21717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C:\Users\bing\Pictures\豌豆荚截图20130917151546.png"/>
          <p:cNvPicPr>
            <a:picLocks noChangeAspect="1" noChangeArrowheads="1"/>
          </p:cNvPicPr>
          <p:nvPr/>
        </p:nvPicPr>
        <p:blipFill>
          <a:blip r:embed="rId4" cstate="print"/>
          <a:srcRect t="4713"/>
          <a:stretch>
            <a:fillRect/>
          </a:stretch>
        </p:blipFill>
        <p:spPr bwMode="auto">
          <a:xfrm>
            <a:off x="4340225" y="1698625"/>
            <a:ext cx="21590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C:\Users\bing\Pictures\豌豆荚截图20130917151700.png"/>
          <p:cNvPicPr>
            <a:picLocks noChangeAspect="1" noChangeArrowheads="1"/>
          </p:cNvPicPr>
          <p:nvPr/>
        </p:nvPicPr>
        <p:blipFill>
          <a:blip r:embed="rId5" cstate="print"/>
          <a:srcRect t="4755"/>
          <a:stretch>
            <a:fillRect/>
          </a:stretch>
        </p:blipFill>
        <p:spPr bwMode="auto">
          <a:xfrm>
            <a:off x="6500813" y="1268413"/>
            <a:ext cx="2160587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8"/>
          <p:cNvSpPr>
            <a:spLocks noChangeArrowheads="1"/>
          </p:cNvSpPr>
          <p:nvPr/>
        </p:nvSpPr>
        <p:spPr bwMode="auto">
          <a:xfrm>
            <a:off x="139700" y="301625"/>
            <a:ext cx="2755900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专属视听阅读空间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bing\Pictures\豌豆荚截图20130917151239.png"/>
          <p:cNvPicPr>
            <a:picLocks noChangeAspect="1" noChangeArrowheads="1"/>
          </p:cNvPicPr>
          <p:nvPr/>
        </p:nvPicPr>
        <p:blipFill>
          <a:blip r:embed="rId2" cstate="print"/>
          <a:srcRect t="5069" b="4781"/>
          <a:stretch>
            <a:fillRect/>
          </a:stretch>
        </p:blipFill>
        <p:spPr bwMode="auto">
          <a:xfrm>
            <a:off x="395288" y="765175"/>
            <a:ext cx="2232025" cy="3352800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291" name="圆角矩形 4"/>
          <p:cNvSpPr>
            <a:spLocks noChangeArrowheads="1"/>
          </p:cNvSpPr>
          <p:nvPr/>
        </p:nvSpPr>
        <p:spPr bwMode="auto">
          <a:xfrm>
            <a:off x="184150" y="169863"/>
            <a:ext cx="2582863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个人书架</a:t>
            </a:r>
          </a:p>
        </p:txBody>
      </p:sp>
      <p:pic>
        <p:nvPicPr>
          <p:cNvPr id="12292" name="Picture 2" descr="C:\Users\bing\Pictures\豌豆荚截图20130917155143.png"/>
          <p:cNvPicPr>
            <a:picLocks noChangeAspect="1" noChangeArrowheads="1"/>
          </p:cNvPicPr>
          <p:nvPr/>
        </p:nvPicPr>
        <p:blipFill>
          <a:blip r:embed="rId3" cstate="print"/>
          <a:srcRect t="4839" b="5598"/>
          <a:stretch>
            <a:fillRect/>
          </a:stretch>
        </p:blipFill>
        <p:spPr bwMode="auto">
          <a:xfrm>
            <a:off x="1292225" y="1700213"/>
            <a:ext cx="2238375" cy="3343275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293" name="圆角矩形 6"/>
          <p:cNvSpPr>
            <a:spLocks noChangeArrowheads="1"/>
          </p:cNvSpPr>
          <p:nvPr/>
        </p:nvSpPr>
        <p:spPr bwMode="auto">
          <a:xfrm>
            <a:off x="971550" y="981075"/>
            <a:ext cx="273685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图书来源分类导航</a:t>
            </a:r>
          </a:p>
        </p:txBody>
      </p:sp>
      <p:pic>
        <p:nvPicPr>
          <p:cNvPr id="12294" name="Picture 3" descr="C:\Users\bing\Pictures\豌豆荚截图20130917151258.png"/>
          <p:cNvPicPr>
            <a:picLocks noChangeAspect="1" noChangeArrowheads="1"/>
          </p:cNvPicPr>
          <p:nvPr/>
        </p:nvPicPr>
        <p:blipFill>
          <a:blip r:embed="rId4" cstate="print"/>
          <a:srcRect t="4610" b="5730"/>
          <a:stretch>
            <a:fillRect/>
          </a:stretch>
        </p:blipFill>
        <p:spPr bwMode="auto">
          <a:xfrm>
            <a:off x="2106613" y="2708275"/>
            <a:ext cx="2249487" cy="3363913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295" name="圆角矩形 8"/>
          <p:cNvSpPr>
            <a:spLocks noChangeArrowheads="1"/>
          </p:cNvSpPr>
          <p:nvPr/>
        </p:nvSpPr>
        <p:spPr bwMode="auto">
          <a:xfrm>
            <a:off x="1846263" y="1895475"/>
            <a:ext cx="2725737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支持搜索，快速定位</a:t>
            </a:r>
          </a:p>
        </p:txBody>
      </p:sp>
      <p:pic>
        <p:nvPicPr>
          <p:cNvPr id="12296" name="Picture 4" descr="C:\Users\bing\Pictures\豌豆荚截图20130917155626.png"/>
          <p:cNvPicPr>
            <a:picLocks noChangeAspect="1" noChangeArrowheads="1"/>
          </p:cNvPicPr>
          <p:nvPr/>
        </p:nvPicPr>
        <p:blipFill>
          <a:blip r:embed="rId5" cstate="print"/>
          <a:srcRect t="4929" b="4967"/>
          <a:stretch>
            <a:fillRect/>
          </a:stretch>
        </p:blipFill>
        <p:spPr bwMode="auto">
          <a:xfrm>
            <a:off x="4989513" y="796925"/>
            <a:ext cx="2239962" cy="3365500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297" name="圆角矩形 10"/>
          <p:cNvSpPr>
            <a:spLocks noChangeArrowheads="1"/>
          </p:cNvSpPr>
          <p:nvPr/>
        </p:nvSpPr>
        <p:spPr bwMode="auto">
          <a:xfrm>
            <a:off x="3975100" y="188913"/>
            <a:ext cx="4175125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图书列表展示，点击阅读，右侧添加</a:t>
            </a:r>
          </a:p>
        </p:txBody>
      </p:sp>
      <p:pic>
        <p:nvPicPr>
          <p:cNvPr id="12298" name="Picture 6" descr="C:\Users\bing\Pictures\豌豆荚截图20130917160252.png"/>
          <p:cNvPicPr>
            <a:picLocks noChangeAspect="1" noChangeArrowheads="1"/>
          </p:cNvPicPr>
          <p:nvPr/>
        </p:nvPicPr>
        <p:blipFill>
          <a:blip r:embed="rId6" cstate="print"/>
          <a:srcRect b="9868"/>
          <a:stretch>
            <a:fillRect/>
          </a:stretch>
        </p:blipFill>
        <p:spPr bwMode="auto">
          <a:xfrm>
            <a:off x="5722938" y="1679575"/>
            <a:ext cx="2238375" cy="3363913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299" name="圆角矩形 12"/>
          <p:cNvSpPr>
            <a:spLocks noChangeArrowheads="1"/>
          </p:cNvSpPr>
          <p:nvPr/>
        </p:nvSpPr>
        <p:spPr bwMode="auto">
          <a:xfrm>
            <a:off x="5316538" y="990600"/>
            <a:ext cx="28448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Epbu</a:t>
            </a:r>
            <a:r>
              <a:rPr lang="zh-CN" altLang="en-US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全文阅读</a:t>
            </a:r>
          </a:p>
        </p:txBody>
      </p:sp>
      <p:pic>
        <p:nvPicPr>
          <p:cNvPr id="12300" name="Picture 5" descr="C:\Users\bing\Pictures\豌豆荚截图20130917160032.png"/>
          <p:cNvPicPr>
            <a:picLocks noChangeAspect="1" noChangeArrowheads="1"/>
          </p:cNvPicPr>
          <p:nvPr/>
        </p:nvPicPr>
        <p:blipFill>
          <a:blip r:embed="rId7" cstate="print"/>
          <a:srcRect b="10190"/>
          <a:stretch>
            <a:fillRect/>
          </a:stretch>
        </p:blipFill>
        <p:spPr bwMode="auto">
          <a:xfrm>
            <a:off x="6299200" y="2728913"/>
            <a:ext cx="2247900" cy="3363912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301" name="圆角矩形 14"/>
          <p:cNvSpPr>
            <a:spLocks noChangeArrowheads="1"/>
          </p:cNvSpPr>
          <p:nvPr/>
        </p:nvSpPr>
        <p:spPr bwMode="auto">
          <a:xfrm>
            <a:off x="6034088" y="1989138"/>
            <a:ext cx="28448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多种操作小工具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ldLvl="0" animBg="1" autoUpdateAnimBg="0"/>
      <p:bldP spid="12293" grpId="0" bldLvl="0" animBg="1" autoUpdateAnimBg="0"/>
      <p:bldP spid="12295" grpId="0" bldLvl="0" animBg="1" autoUpdateAnimBg="0"/>
      <p:bldP spid="12297" grpId="0" bldLvl="0" animBg="1" autoUpdateAnimBg="0"/>
      <p:bldP spid="12299" grpId="0" bldLvl="0" animBg="1" autoUpdateAnimBg="0"/>
      <p:bldP spid="12301" grpId="0" bldLvl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Users\bing\Pictures\豌豆荚截图20130917151416.png"/>
          <p:cNvPicPr>
            <a:picLocks noChangeAspect="1" noChangeArrowheads="1"/>
          </p:cNvPicPr>
          <p:nvPr/>
        </p:nvPicPr>
        <p:blipFill>
          <a:blip r:embed="rId2" cstate="print"/>
          <a:srcRect t="4655" b="6250"/>
          <a:stretch>
            <a:fillRect/>
          </a:stretch>
        </p:blipFill>
        <p:spPr bwMode="auto">
          <a:xfrm>
            <a:off x="611188" y="1209675"/>
            <a:ext cx="22669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C:\Users\bing\Pictures\豌豆荚截图20130917151324.png"/>
          <p:cNvPicPr>
            <a:picLocks noChangeAspect="1" noChangeArrowheads="1"/>
          </p:cNvPicPr>
          <p:nvPr/>
        </p:nvPicPr>
        <p:blipFill>
          <a:blip r:embed="rId3" cstate="print"/>
          <a:srcRect t="4630" b="6276"/>
          <a:stretch>
            <a:fillRect/>
          </a:stretch>
        </p:blipFill>
        <p:spPr bwMode="auto">
          <a:xfrm>
            <a:off x="3376613" y="1200150"/>
            <a:ext cx="2266950" cy="33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C:\Users\bing\Pictures\豌豆荚截图20130917161253.png"/>
          <p:cNvPicPr>
            <a:picLocks noChangeAspect="1" noChangeArrowheads="1"/>
          </p:cNvPicPr>
          <p:nvPr/>
        </p:nvPicPr>
        <p:blipFill>
          <a:blip r:embed="rId4" cstate="print"/>
          <a:srcRect t="11009"/>
          <a:stretch>
            <a:fillRect/>
          </a:stretch>
        </p:blipFill>
        <p:spPr bwMode="auto">
          <a:xfrm>
            <a:off x="6300788" y="1192213"/>
            <a:ext cx="2270125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圆角矩形 12"/>
          <p:cNvSpPr>
            <a:spLocks noChangeArrowheads="1"/>
          </p:cNvSpPr>
          <p:nvPr/>
        </p:nvSpPr>
        <p:spPr bwMode="auto">
          <a:xfrm>
            <a:off x="592138" y="385763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 报纸收藏</a:t>
            </a:r>
          </a:p>
        </p:txBody>
      </p:sp>
      <p:sp>
        <p:nvSpPr>
          <p:cNvPr id="13318" name="圆角矩形 13"/>
          <p:cNvSpPr>
            <a:spLocks noChangeArrowheads="1"/>
          </p:cNvSpPr>
          <p:nvPr/>
        </p:nvSpPr>
        <p:spPr bwMode="auto">
          <a:xfrm>
            <a:off x="3195638" y="319088"/>
            <a:ext cx="2482850" cy="6477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四百多种报纸每天更新，分类选择添加</a:t>
            </a:r>
          </a:p>
        </p:txBody>
      </p:sp>
      <p:sp>
        <p:nvSpPr>
          <p:cNvPr id="13319" name="圆角矩形 14"/>
          <p:cNvSpPr>
            <a:spLocks noChangeArrowheads="1"/>
          </p:cNvSpPr>
          <p:nvPr/>
        </p:nvSpPr>
        <p:spPr bwMode="auto">
          <a:xfrm>
            <a:off x="6194425" y="277813"/>
            <a:ext cx="2482850" cy="6477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点击直接查看，图文混排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ldLvl="0" animBg="1" autoUpdateAnimBg="0"/>
      <p:bldP spid="13318" grpId="0" bldLvl="0" animBg="1" autoUpdateAnimBg="0"/>
      <p:bldP spid="13319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6"/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zh-CN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</p:txBody>
      </p:sp>
      <p:pic>
        <p:nvPicPr>
          <p:cNvPr id="25603" name="Picture 7" descr="C:\Users\bing\Pictures\豌豆荚截图20130917151546.png"/>
          <p:cNvPicPr>
            <a:picLocks noChangeAspect="1" noChangeArrowheads="1"/>
          </p:cNvPicPr>
          <p:nvPr/>
        </p:nvPicPr>
        <p:blipFill>
          <a:blip r:embed="rId2" cstate="print"/>
          <a:srcRect t="4796" b="6812"/>
          <a:stretch>
            <a:fillRect/>
          </a:stretch>
        </p:blipFill>
        <p:spPr bwMode="auto">
          <a:xfrm>
            <a:off x="179388" y="647700"/>
            <a:ext cx="2268537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C:\Users\bing\Pictures\豌豆荚截图20130917162026.png"/>
          <p:cNvPicPr>
            <a:picLocks noChangeAspect="1" noChangeArrowheads="1"/>
          </p:cNvPicPr>
          <p:nvPr/>
        </p:nvPicPr>
        <p:blipFill>
          <a:blip r:embed="rId3" cstate="print"/>
          <a:srcRect t="5011" b="6316"/>
          <a:stretch>
            <a:fillRect/>
          </a:stretch>
        </p:blipFill>
        <p:spPr bwMode="auto">
          <a:xfrm>
            <a:off x="3238500" y="647700"/>
            <a:ext cx="2268538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C:\Users\bing\Pictures\豌豆荚截图20130917162034.png"/>
          <p:cNvPicPr>
            <a:picLocks noChangeAspect="1" noChangeArrowheads="1"/>
          </p:cNvPicPr>
          <p:nvPr/>
        </p:nvPicPr>
        <p:blipFill>
          <a:blip r:embed="rId4" cstate="print"/>
          <a:srcRect t="4630" b="6696"/>
          <a:stretch>
            <a:fillRect/>
          </a:stretch>
        </p:blipFill>
        <p:spPr bwMode="auto">
          <a:xfrm>
            <a:off x="6300788" y="606425"/>
            <a:ext cx="2266950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C:\Users\bing\Pictures\豌豆荚截图20130917151700.png"/>
          <p:cNvPicPr>
            <a:picLocks noChangeAspect="1" noChangeArrowheads="1"/>
          </p:cNvPicPr>
          <p:nvPr/>
        </p:nvPicPr>
        <p:blipFill>
          <a:blip r:embed="rId5" cstate="print"/>
          <a:srcRect t="4993" b="6334"/>
          <a:stretch>
            <a:fillRect/>
          </a:stretch>
        </p:blipFill>
        <p:spPr bwMode="auto">
          <a:xfrm>
            <a:off x="179388" y="2708275"/>
            <a:ext cx="22685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4" descr="C:\Users\bing\Pictures\豌豆荚截图20130917162047.png"/>
          <p:cNvPicPr>
            <a:picLocks noChangeAspect="1" noChangeArrowheads="1"/>
          </p:cNvPicPr>
          <p:nvPr/>
        </p:nvPicPr>
        <p:blipFill>
          <a:blip r:embed="rId6" cstate="print"/>
          <a:srcRect t="4790" b="6818"/>
          <a:stretch>
            <a:fillRect/>
          </a:stretch>
        </p:blipFill>
        <p:spPr bwMode="auto">
          <a:xfrm>
            <a:off x="3240088" y="2719388"/>
            <a:ext cx="2268537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6" descr="C:\Users\bing\Pictures\豌豆荚截图20130917162056.png"/>
          <p:cNvPicPr>
            <a:picLocks noChangeAspect="1" noChangeArrowheads="1"/>
          </p:cNvPicPr>
          <p:nvPr/>
        </p:nvPicPr>
        <p:blipFill>
          <a:blip r:embed="rId7" cstate="print"/>
          <a:srcRect t="4854" b="6754"/>
          <a:stretch>
            <a:fillRect/>
          </a:stretch>
        </p:blipFill>
        <p:spPr bwMode="auto">
          <a:xfrm>
            <a:off x="6292850" y="2708275"/>
            <a:ext cx="2268538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圆角矩形 9"/>
          <p:cNvSpPr>
            <a:spLocks noChangeArrowheads="1"/>
          </p:cNvSpPr>
          <p:nvPr/>
        </p:nvSpPr>
        <p:spPr bwMode="auto">
          <a:xfrm>
            <a:off x="200025" y="44450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 视频收藏</a:t>
            </a:r>
          </a:p>
        </p:txBody>
      </p:sp>
      <p:sp>
        <p:nvSpPr>
          <p:cNvPr id="14346" name="圆角矩形 10"/>
          <p:cNvSpPr>
            <a:spLocks noChangeArrowheads="1"/>
          </p:cNvSpPr>
          <p:nvPr/>
        </p:nvSpPr>
        <p:spPr bwMode="auto">
          <a:xfrm>
            <a:off x="3219450" y="36513"/>
            <a:ext cx="2287588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视频资源分类</a:t>
            </a:r>
          </a:p>
        </p:txBody>
      </p:sp>
      <p:sp>
        <p:nvSpPr>
          <p:cNvPr id="14347" name="圆角矩形 11"/>
          <p:cNvSpPr>
            <a:spLocks noChangeArrowheads="1"/>
          </p:cNvSpPr>
          <p:nvPr/>
        </p:nvSpPr>
        <p:spPr bwMode="auto">
          <a:xfrm>
            <a:off x="6273800" y="44450"/>
            <a:ext cx="2287588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  视频列表</a:t>
            </a:r>
          </a:p>
        </p:txBody>
      </p:sp>
      <p:sp>
        <p:nvSpPr>
          <p:cNvPr id="14348" name="圆角矩形 12"/>
          <p:cNvSpPr>
            <a:spLocks noChangeArrowheads="1"/>
          </p:cNvSpPr>
          <p:nvPr/>
        </p:nvSpPr>
        <p:spPr bwMode="auto">
          <a:xfrm>
            <a:off x="200025" y="6237288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有声读物收藏</a:t>
            </a:r>
          </a:p>
        </p:txBody>
      </p:sp>
      <p:sp>
        <p:nvSpPr>
          <p:cNvPr id="14349" name="圆角矩形 13"/>
          <p:cNvSpPr>
            <a:spLocks noChangeArrowheads="1"/>
          </p:cNvSpPr>
          <p:nvPr/>
        </p:nvSpPr>
        <p:spPr bwMode="auto">
          <a:xfrm>
            <a:off x="3203575" y="6264275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音频资源分类</a:t>
            </a:r>
          </a:p>
        </p:txBody>
      </p:sp>
      <p:sp>
        <p:nvSpPr>
          <p:cNvPr id="14350" name="圆角矩形 14"/>
          <p:cNvSpPr>
            <a:spLocks noChangeArrowheads="1"/>
          </p:cNvSpPr>
          <p:nvPr/>
        </p:nvSpPr>
        <p:spPr bwMode="auto">
          <a:xfrm>
            <a:off x="6273800" y="6223000"/>
            <a:ext cx="2287588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 音频列表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2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bldLvl="0" animBg="1" autoUpdateAnimBg="0"/>
      <p:bldP spid="14346" grpId="0" bldLvl="0" animBg="1" autoUpdateAnimBg="0"/>
      <p:bldP spid="14347" grpId="0" bldLvl="0" animBg="1" autoUpdateAnimBg="0"/>
      <p:bldP spid="14348" grpId="0" bldLvl="0" animBg="1" autoUpdateAnimBg="0"/>
      <p:bldP spid="14349" grpId="0" bldLvl="0" animBg="1" autoUpdateAnimBg="0"/>
      <p:bldP spid="14350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 t="4828"/>
          <a:stretch>
            <a:fillRect/>
          </a:stretch>
        </p:blipFill>
        <p:spPr bwMode="auto">
          <a:xfrm>
            <a:off x="396875" y="1054100"/>
            <a:ext cx="2638425" cy="41751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5363" name="圆角矩形 13"/>
          <p:cNvSpPr>
            <a:spLocks noChangeArrowheads="1"/>
          </p:cNvSpPr>
          <p:nvPr/>
        </p:nvSpPr>
        <p:spPr bwMode="auto">
          <a:xfrm>
            <a:off x="571500" y="5445125"/>
            <a:ext cx="2287588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精选公开课推荐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t="4118"/>
          <a:stretch>
            <a:fillRect/>
          </a:stretch>
        </p:blipFill>
        <p:spPr bwMode="auto">
          <a:xfrm>
            <a:off x="3276600" y="1054100"/>
            <a:ext cx="2619375" cy="41751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5365" name="圆角矩形 15"/>
          <p:cNvSpPr>
            <a:spLocks noChangeArrowheads="1"/>
          </p:cNvSpPr>
          <p:nvPr/>
        </p:nvSpPr>
        <p:spPr bwMode="auto">
          <a:xfrm>
            <a:off x="3419475" y="5446713"/>
            <a:ext cx="2468563" cy="455612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公开课资源分类列表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 cstate="print"/>
          <a:srcRect t="4637"/>
          <a:stretch>
            <a:fillRect/>
          </a:stretch>
        </p:blipFill>
        <p:spPr bwMode="auto">
          <a:xfrm>
            <a:off x="6157913" y="1054100"/>
            <a:ext cx="2633662" cy="41751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5367" name="圆角矩形 17"/>
          <p:cNvSpPr>
            <a:spLocks noChangeArrowheads="1"/>
          </p:cNvSpPr>
          <p:nvPr/>
        </p:nvSpPr>
        <p:spPr bwMode="auto">
          <a:xfrm>
            <a:off x="6356350" y="5445125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公开课下载</a:t>
            </a:r>
          </a:p>
        </p:txBody>
      </p:sp>
      <p:sp>
        <p:nvSpPr>
          <p:cNvPr id="26632" name="TextBox 15"/>
          <p:cNvSpPr>
            <a:spLocks noChangeArrowheads="1"/>
          </p:cNvSpPr>
          <p:nvPr/>
        </p:nvSpPr>
        <p:spPr bwMode="auto">
          <a:xfrm>
            <a:off x="120650" y="338138"/>
            <a:ext cx="1460500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公开课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 animBg="1" autoUpdateAnimBg="0"/>
      <p:bldP spid="15365" grpId="0" bldLvl="0" animBg="1" autoUpdateAnimBg="0"/>
      <p:bldP spid="15367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 t="6044"/>
          <a:stretch>
            <a:fillRect/>
          </a:stretch>
        </p:blipFill>
        <p:spPr bwMode="auto">
          <a:xfrm>
            <a:off x="612775" y="611188"/>
            <a:ext cx="4962525" cy="3109912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87" name="圆角矩形 10"/>
          <p:cNvSpPr>
            <a:spLocks noChangeArrowheads="1"/>
          </p:cNvSpPr>
          <p:nvPr/>
        </p:nvSpPr>
        <p:spPr bwMode="auto">
          <a:xfrm>
            <a:off x="6013450" y="692150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公开课课程简介</a:t>
            </a: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 cstate="print"/>
          <a:srcRect t="6438"/>
          <a:stretch>
            <a:fillRect/>
          </a:stretch>
        </p:blipFill>
        <p:spPr bwMode="auto">
          <a:xfrm>
            <a:off x="612775" y="1773238"/>
            <a:ext cx="4962525" cy="3095625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89" name="圆角矩形 12"/>
          <p:cNvSpPr>
            <a:spLocks noChangeArrowheads="1"/>
          </p:cNvSpPr>
          <p:nvPr/>
        </p:nvSpPr>
        <p:spPr bwMode="auto">
          <a:xfrm>
            <a:off x="5981700" y="1952625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公开课分集列表</a:t>
            </a:r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4" cstate="print"/>
          <a:srcRect t="5397"/>
          <a:stretch>
            <a:fillRect/>
          </a:stretch>
        </p:blipFill>
        <p:spPr bwMode="auto">
          <a:xfrm>
            <a:off x="612775" y="2924175"/>
            <a:ext cx="4962525" cy="3130550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圆角矩形 14"/>
          <p:cNvSpPr>
            <a:spLocks noChangeArrowheads="1"/>
          </p:cNvSpPr>
          <p:nvPr/>
        </p:nvSpPr>
        <p:spPr bwMode="auto">
          <a:xfrm>
            <a:off x="6013450" y="3213100"/>
            <a:ext cx="22860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公开课下载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ldLvl="0" animBg="1" autoUpdateAnimBg="0"/>
      <p:bldP spid="16389" grpId="0" bldLvl="0" animBg="1" autoUpdateAnimBg="0"/>
      <p:bldP spid="16391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ing\Pictures\豌豆荚截图20130917164634.png"/>
          <p:cNvPicPr>
            <a:picLocks noChangeAspect="1" noChangeArrowheads="1"/>
          </p:cNvPicPr>
          <p:nvPr/>
        </p:nvPicPr>
        <p:blipFill>
          <a:blip r:embed="rId2" cstate="print"/>
          <a:srcRect t="4996" b="5316"/>
          <a:stretch>
            <a:fillRect/>
          </a:stretch>
        </p:blipFill>
        <p:spPr bwMode="auto">
          <a:xfrm>
            <a:off x="542925" y="874713"/>
            <a:ext cx="2241550" cy="3349625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7411" name="圆角矩形 5"/>
          <p:cNvSpPr>
            <a:spLocks noChangeArrowheads="1"/>
          </p:cNvSpPr>
          <p:nvPr/>
        </p:nvSpPr>
        <p:spPr bwMode="auto">
          <a:xfrm>
            <a:off x="2968625" y="874713"/>
            <a:ext cx="3744913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五百多个互联网订阅源每天更新</a:t>
            </a:r>
          </a:p>
        </p:txBody>
      </p:sp>
      <p:pic>
        <p:nvPicPr>
          <p:cNvPr id="17412" name="Picture 4" descr="C:\Users\bing\Pictures\豌豆荚截图20130917164703.png"/>
          <p:cNvPicPr>
            <a:picLocks noChangeAspect="1" noChangeArrowheads="1"/>
          </p:cNvPicPr>
          <p:nvPr/>
        </p:nvPicPr>
        <p:blipFill>
          <a:blip r:embed="rId3" cstate="print"/>
          <a:srcRect t="4712" b="5197"/>
          <a:stretch>
            <a:fillRect/>
          </a:stretch>
        </p:blipFill>
        <p:spPr bwMode="auto">
          <a:xfrm>
            <a:off x="1654175" y="1511300"/>
            <a:ext cx="2238375" cy="3360738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7413" name="圆角矩形 7"/>
          <p:cNvSpPr>
            <a:spLocks noChangeArrowheads="1"/>
          </p:cNvSpPr>
          <p:nvPr/>
        </p:nvSpPr>
        <p:spPr bwMode="auto">
          <a:xfrm>
            <a:off x="4025900" y="1512888"/>
            <a:ext cx="25146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订阅源分类列表</a:t>
            </a:r>
          </a:p>
        </p:txBody>
      </p:sp>
      <p:pic>
        <p:nvPicPr>
          <p:cNvPr id="17414" name="Picture 5" descr="C:\Users\bing\Pictures\豌豆荚截图20130917164713.png"/>
          <p:cNvPicPr>
            <a:picLocks noChangeAspect="1" noChangeArrowheads="1"/>
          </p:cNvPicPr>
          <p:nvPr/>
        </p:nvPicPr>
        <p:blipFill>
          <a:blip r:embed="rId4" cstate="print"/>
          <a:srcRect t="4880" b="5028"/>
          <a:stretch>
            <a:fillRect/>
          </a:stretch>
        </p:blipFill>
        <p:spPr bwMode="auto">
          <a:xfrm>
            <a:off x="2784475" y="2155825"/>
            <a:ext cx="2238375" cy="3360738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17415" name="Picture 3" descr="C:\Users\bing\Pictures\豌豆荚截图20130917164653.png"/>
          <p:cNvPicPr>
            <a:picLocks noChangeAspect="1" noChangeArrowheads="1"/>
          </p:cNvPicPr>
          <p:nvPr/>
        </p:nvPicPr>
        <p:blipFill>
          <a:blip r:embed="rId5" cstate="print"/>
          <a:srcRect t="4666" b="5243"/>
          <a:stretch>
            <a:fillRect/>
          </a:stretch>
        </p:blipFill>
        <p:spPr bwMode="auto">
          <a:xfrm>
            <a:off x="3902075" y="2744788"/>
            <a:ext cx="2238375" cy="3359150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7416" name="圆角矩形 12"/>
          <p:cNvSpPr>
            <a:spLocks noChangeArrowheads="1"/>
          </p:cNvSpPr>
          <p:nvPr/>
        </p:nvSpPr>
        <p:spPr bwMode="auto">
          <a:xfrm>
            <a:off x="5200650" y="2162175"/>
            <a:ext cx="2095500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图文混排内容呈现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76213" y="265113"/>
            <a:ext cx="2316162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个性化订阅体验</a:t>
            </a:r>
          </a:p>
        </p:txBody>
      </p:sp>
      <p:pic>
        <p:nvPicPr>
          <p:cNvPr id="28682" name="Picture 2" descr="C:\Users\bing\Pictures\豌豆荚截图20130917164634.png"/>
          <p:cNvPicPr>
            <a:picLocks noChangeAspect="1" noChangeArrowheads="1"/>
          </p:cNvPicPr>
          <p:nvPr/>
        </p:nvPicPr>
        <p:blipFill>
          <a:blip r:embed="rId2" cstate="print"/>
          <a:srcRect t="4996" b="5316"/>
          <a:stretch>
            <a:fillRect/>
          </a:stretch>
        </p:blipFill>
        <p:spPr bwMode="auto">
          <a:xfrm>
            <a:off x="542925" y="863600"/>
            <a:ext cx="2241550" cy="3349625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7419" name="圆角矩形 5"/>
          <p:cNvSpPr>
            <a:spLocks noChangeArrowheads="1"/>
          </p:cNvSpPr>
          <p:nvPr/>
        </p:nvSpPr>
        <p:spPr bwMode="auto">
          <a:xfrm>
            <a:off x="2968625" y="863600"/>
            <a:ext cx="3744913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五百多个互联网订阅源每天更新</a:t>
            </a:r>
          </a:p>
        </p:txBody>
      </p:sp>
      <p:pic>
        <p:nvPicPr>
          <p:cNvPr id="17420" name="Picture 4" descr="C:\Users\bing\Pictures\豌豆荚截图20130917164703.png"/>
          <p:cNvPicPr>
            <a:picLocks noChangeAspect="1" noChangeArrowheads="1"/>
          </p:cNvPicPr>
          <p:nvPr/>
        </p:nvPicPr>
        <p:blipFill>
          <a:blip r:embed="rId3" cstate="print"/>
          <a:srcRect t="4712" b="5197"/>
          <a:stretch>
            <a:fillRect/>
          </a:stretch>
        </p:blipFill>
        <p:spPr bwMode="auto">
          <a:xfrm>
            <a:off x="1654175" y="1500188"/>
            <a:ext cx="2238375" cy="3360737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ldLvl="0" animBg="1" autoUpdateAnimBg="0"/>
      <p:bldP spid="17413" grpId="0" bldLvl="0" animBg="1" autoUpdateAnimBg="0"/>
      <p:bldP spid="17416" grpId="0" bldLvl="0" animBg="1" autoUpdateAnimBg="0"/>
      <p:bldP spid="17419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6"/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zh-CN" altLang="zh-CN">
              <a:solidFill>
                <a:srgbClr val="FFFFFF"/>
              </a:solidFill>
              <a:latin typeface="Rockwell" pitchFamily="18" charset="0"/>
              <a:sym typeface="Rockwell" pitchFamily="18" charset="0"/>
            </a:endParaRPr>
          </a:p>
        </p:txBody>
      </p:sp>
      <p:pic>
        <p:nvPicPr>
          <p:cNvPr id="29699" name="Picture 3" descr="C:\Users\bing\Pictures\豌豆荚截图20130917170308.png"/>
          <p:cNvPicPr>
            <a:picLocks noChangeAspect="1" noChangeArrowheads="1"/>
          </p:cNvPicPr>
          <p:nvPr/>
        </p:nvPicPr>
        <p:blipFill>
          <a:blip r:embed="rId2" cstate="print"/>
          <a:srcRect t="4724" b="5879"/>
          <a:stretch>
            <a:fillRect/>
          </a:stretch>
        </p:blipFill>
        <p:spPr bwMode="auto">
          <a:xfrm>
            <a:off x="682625" y="1412875"/>
            <a:ext cx="223996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圆角矩形 4"/>
          <p:cNvSpPr>
            <a:spLocks noChangeArrowheads="1"/>
          </p:cNvSpPr>
          <p:nvPr/>
        </p:nvSpPr>
        <p:spPr bwMode="auto">
          <a:xfrm>
            <a:off x="3419475" y="1352550"/>
            <a:ext cx="4608513" cy="3476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检索、区域划分、字母排序，快速查找单位</a:t>
            </a: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print"/>
          <a:srcRect t="4356"/>
          <a:stretch>
            <a:fillRect/>
          </a:stretch>
        </p:blipFill>
        <p:spPr bwMode="auto">
          <a:xfrm>
            <a:off x="1476375" y="1797050"/>
            <a:ext cx="2222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 cstate="print"/>
          <a:srcRect t="4166"/>
          <a:stretch>
            <a:fillRect/>
          </a:stretch>
        </p:blipFill>
        <p:spPr bwMode="auto">
          <a:xfrm>
            <a:off x="2143125" y="2276475"/>
            <a:ext cx="22225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圆角矩形 7"/>
          <p:cNvSpPr>
            <a:spLocks noChangeArrowheads="1"/>
          </p:cNvSpPr>
          <p:nvPr/>
        </p:nvSpPr>
        <p:spPr bwMode="auto">
          <a:xfrm>
            <a:off x="4211638" y="1844675"/>
            <a:ext cx="2232025" cy="3603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区域内单位列表</a:t>
            </a: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5" cstate="print"/>
          <a:srcRect t="4669"/>
          <a:stretch>
            <a:fillRect/>
          </a:stretch>
        </p:blipFill>
        <p:spPr bwMode="auto">
          <a:xfrm>
            <a:off x="2843213" y="2708275"/>
            <a:ext cx="2224087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圆角矩形 9"/>
          <p:cNvSpPr>
            <a:spLocks noChangeArrowheads="1"/>
          </p:cNvSpPr>
          <p:nvPr/>
        </p:nvSpPr>
        <p:spPr bwMode="auto">
          <a:xfrm>
            <a:off x="4860925" y="2276475"/>
            <a:ext cx="2232025" cy="3603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个人信息修改</a:t>
            </a:r>
          </a:p>
        </p:txBody>
      </p:sp>
      <p:pic>
        <p:nvPicPr>
          <p:cNvPr id="18442" name="Picture 6" descr="C:\Users\bing\Pictures\豌豆荚截图20130917170649.png"/>
          <p:cNvPicPr>
            <a:picLocks noChangeAspect="1" noChangeArrowheads="1"/>
          </p:cNvPicPr>
          <p:nvPr/>
        </p:nvPicPr>
        <p:blipFill>
          <a:blip r:embed="rId6" cstate="print"/>
          <a:srcRect t="5365" b="4250"/>
          <a:stretch>
            <a:fillRect/>
          </a:stretch>
        </p:blipFill>
        <p:spPr bwMode="auto">
          <a:xfrm>
            <a:off x="3492500" y="3068638"/>
            <a:ext cx="222250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圆角矩形 11"/>
          <p:cNvSpPr>
            <a:spLocks noChangeArrowheads="1"/>
          </p:cNvSpPr>
          <p:nvPr/>
        </p:nvSpPr>
        <p:spPr bwMode="auto">
          <a:xfrm>
            <a:off x="5508625" y="2708275"/>
            <a:ext cx="3527425" cy="3603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个人收藏夹，快速定位收藏文献</a:t>
            </a:r>
          </a:p>
        </p:txBody>
      </p:sp>
      <p:pic>
        <p:nvPicPr>
          <p:cNvPr id="18444" name="Picture 7" descr="C:\Users\bing\Pictures\豌豆荚截图20130917171536.png"/>
          <p:cNvPicPr>
            <a:picLocks noChangeAspect="1" noChangeArrowheads="1"/>
          </p:cNvPicPr>
          <p:nvPr/>
        </p:nvPicPr>
        <p:blipFill>
          <a:blip r:embed="rId7" cstate="print"/>
          <a:srcRect t="4788" b="5290"/>
          <a:stretch>
            <a:fillRect/>
          </a:stretch>
        </p:blipFill>
        <p:spPr bwMode="auto">
          <a:xfrm>
            <a:off x="4067175" y="3500438"/>
            <a:ext cx="2225675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圆角矩形 13"/>
          <p:cNvSpPr>
            <a:spLocks noChangeArrowheads="1"/>
          </p:cNvSpPr>
          <p:nvPr/>
        </p:nvSpPr>
        <p:spPr bwMode="auto">
          <a:xfrm>
            <a:off x="6156325" y="3121025"/>
            <a:ext cx="2520950" cy="3603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扫码历史全纪录</a:t>
            </a:r>
          </a:p>
        </p:txBody>
      </p:sp>
      <p:pic>
        <p:nvPicPr>
          <p:cNvPr id="18446" name="Picture 6"/>
          <p:cNvPicPr>
            <a:picLocks noChangeAspect="1" noChangeArrowheads="1"/>
          </p:cNvPicPr>
          <p:nvPr/>
        </p:nvPicPr>
        <p:blipFill>
          <a:blip r:embed="rId8" cstate="print"/>
          <a:srcRect t="4854"/>
          <a:stretch>
            <a:fillRect/>
          </a:stretch>
        </p:blipFill>
        <p:spPr bwMode="auto">
          <a:xfrm>
            <a:off x="4899025" y="3068638"/>
            <a:ext cx="2333625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圆角矩形 16"/>
          <p:cNvSpPr>
            <a:spLocks noChangeArrowheads="1"/>
          </p:cNvSpPr>
          <p:nvPr/>
        </p:nvSpPr>
        <p:spPr bwMode="auto">
          <a:xfrm>
            <a:off x="682625" y="3111500"/>
            <a:ext cx="3679825" cy="3603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绑定微博人人账号，实时分享资源</a:t>
            </a:r>
          </a:p>
        </p:txBody>
      </p:sp>
      <p:pic>
        <p:nvPicPr>
          <p:cNvPr id="18448" name="Picture 2"/>
          <p:cNvPicPr>
            <a:picLocks noChangeAspect="1" noChangeArrowheads="1"/>
          </p:cNvPicPr>
          <p:nvPr/>
        </p:nvPicPr>
        <p:blipFill>
          <a:blip r:embed="rId9" cstate="print"/>
          <a:srcRect t="4309"/>
          <a:stretch>
            <a:fillRect/>
          </a:stretch>
        </p:blipFill>
        <p:spPr bwMode="auto">
          <a:xfrm>
            <a:off x="5508625" y="2498725"/>
            <a:ext cx="2371725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9" name="圆角矩形 18"/>
          <p:cNvSpPr>
            <a:spLocks noChangeArrowheads="1"/>
          </p:cNvSpPr>
          <p:nvPr/>
        </p:nvSpPr>
        <p:spPr bwMode="auto">
          <a:xfrm>
            <a:off x="682625" y="2636838"/>
            <a:ext cx="4249738" cy="360362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报纸、订阅源下载设置，不受网络限制</a:t>
            </a:r>
          </a:p>
        </p:txBody>
      </p:sp>
      <p:sp>
        <p:nvSpPr>
          <p:cNvPr id="29714" name="TextBox 19"/>
          <p:cNvSpPr>
            <a:spLocks noChangeArrowheads="1"/>
          </p:cNvSpPr>
          <p:nvPr/>
        </p:nvSpPr>
        <p:spPr bwMode="auto">
          <a:xfrm>
            <a:off x="180975" y="371475"/>
            <a:ext cx="2959100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完美的个人管理中心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7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 animBg="1" autoUpdateAnimBg="0"/>
      <p:bldP spid="18439" grpId="0" bldLvl="0" animBg="1" autoUpdateAnimBg="0"/>
      <p:bldP spid="18441" grpId="0" bldLvl="0" animBg="1" autoUpdateAnimBg="0"/>
      <p:bldP spid="18443" grpId="0" bldLvl="0" animBg="1" autoUpdateAnimBg="0"/>
      <p:bldP spid="18445" grpId="0" bldLvl="0" animBg="1" autoUpdateAnimBg="0"/>
      <p:bldP spid="18447" grpId="0" bldLvl="0" animBg="1" autoUpdateAnimBg="0"/>
      <p:bldP spid="18449" grpId="0" bldLvl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ono\Desktop\新建文件夹\i2mag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906463"/>
            <a:ext cx="3213100" cy="520858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2531" name="Picture 4" descr="C:\Users\nono\Desktop\新建文件夹\imag1e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884238"/>
            <a:ext cx="3209925" cy="52054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30724" name="TextBox 3"/>
          <p:cNvSpPr>
            <a:spLocks noChangeArrowheads="1"/>
          </p:cNvSpPr>
          <p:nvPr/>
        </p:nvSpPr>
        <p:spPr bwMode="auto">
          <a:xfrm>
            <a:off x="130175" y="279400"/>
            <a:ext cx="1473200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用户好评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nono\Desktop\新建文件夹\imag3e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260350"/>
            <a:ext cx="3522662" cy="57245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3555" name="Picture 3" descr="C:\Users\nono\Desktop\新建文件夹\imag4e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60350"/>
            <a:ext cx="3522663" cy="57245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43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428625"/>
            <a:ext cx="7380288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ono\Desktop\新建文件夹\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260350"/>
            <a:ext cx="3546475" cy="57594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4579" name="Picture 3" descr="C:\Users\nono\Desktop\新建文件夹\ima5ge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60350"/>
            <a:ext cx="3544888" cy="57610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超星移动图书馆</a:t>
            </a:r>
            <a:endParaRPr lang="zh-CN" altLang="en-US" sz="3600" smtClean="0">
              <a:solidFill>
                <a:srgbClr val="FF0000"/>
              </a:solidFill>
            </a:endParaRPr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318611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en-US" altLang="zh-CN" sz="28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zh-CN" altLang="en-US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一、网页版功能</a:t>
            </a:r>
            <a:endParaRPr lang="en-US" altLang="zh-CN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en-US" altLang="zh-CN" sz="28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en-US" altLang="zh-CN" sz="28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二、客户端功能</a:t>
            </a:r>
            <a:endParaRPr lang="en-US" altLang="zh-CN" sz="28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buFont typeface="Wingdings 2" pitchFamily="18" charset="2"/>
              <a:buNone/>
            </a:pPr>
            <a:endParaRPr lang="en-US" altLang="zh-CN" sz="2800" b="1" smtClean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buFont typeface="Wingdings 2" pitchFamily="18" charset="2"/>
              <a:buNone/>
            </a:pPr>
            <a:endParaRPr lang="zh-CN" altLang="en-US" smtClean="0"/>
          </a:p>
        </p:txBody>
      </p:sp>
      <p:sp>
        <p:nvSpPr>
          <p:cNvPr id="4" name="圆角矩形 3"/>
          <p:cNvSpPr/>
          <p:nvPr/>
        </p:nvSpPr>
        <p:spPr>
          <a:xfrm>
            <a:off x="2357438" y="2000250"/>
            <a:ext cx="4000500" cy="85725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7"/>
          <p:cNvSpPr txBox="1">
            <a:spLocks noChangeArrowheads="1"/>
          </p:cNvSpPr>
          <p:nvPr/>
        </p:nvSpPr>
        <p:spPr bwMode="auto">
          <a:xfrm>
            <a:off x="5076825" y="404813"/>
            <a:ext cx="2590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ea typeface="黑体" pitchFamily="49" charset="-122"/>
              </a:rPr>
              <a:t>一、登陆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0" y="1500188"/>
            <a:ext cx="421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ea typeface="黑体" pitchFamily="49" charset="-122"/>
              </a:rPr>
              <a:t>http://m.5read.com/dr</a:t>
            </a:r>
            <a:endParaRPr lang="zh-CN" altLang="en-US" sz="2800" b="1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34820" name="矩形 7"/>
          <p:cNvSpPr>
            <a:spLocks noChangeArrowheads="1"/>
          </p:cNvSpPr>
          <p:nvPr/>
        </p:nvSpPr>
        <p:spPr bwMode="auto">
          <a:xfrm>
            <a:off x="4286250" y="2857500"/>
            <a:ext cx="4429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ea typeface="黑体" pitchFamily="49" charset="-122"/>
              </a:rPr>
              <a:t>打开手机浏览器，输入网址，进入移动图书馆首页</a:t>
            </a:r>
          </a:p>
        </p:txBody>
      </p:sp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6200" y="3355975"/>
            <a:ext cx="2781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 descr="C:\Users\Administrator\Desktop\360手机助手截图0506_16_43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690563"/>
            <a:ext cx="3484563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rgbClr val="FF0000"/>
                </a:solidFill>
                <a:latin typeface="+mn-ea"/>
                <a:ea typeface="+mn-ea"/>
              </a:rPr>
              <a:t>点击“个人中心”，点击“更多”输入借阅证账号与密码</a:t>
            </a:r>
            <a:endParaRPr lang="zh-CN" altLang="en-US" b="1" dirty="0">
              <a:latin typeface="+mn-ea"/>
              <a:ea typeface="+mn-ea"/>
            </a:endParaRPr>
          </a:p>
        </p:txBody>
      </p:sp>
      <p:pic>
        <p:nvPicPr>
          <p:cNvPr id="35843" name="Picture 6" descr="C:\Users\Administrator\Desktop\新建文件夹\360手机助手截图1121_20_18_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00188"/>
            <a:ext cx="321468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 7"/>
          <p:cNvSpPr/>
          <p:nvPr/>
        </p:nvSpPr>
        <p:spPr>
          <a:xfrm>
            <a:off x="4929188" y="2643188"/>
            <a:ext cx="2286000" cy="10715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5845" name="Picture 6" descr="C:\Users\Administrator\AppData\Roaming\Tencent\Users\154882284\QQ\WinTemp\RichOle\NL~Z_E@B0LDN2~KODLY7_Q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00188"/>
            <a:ext cx="34290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>
          <a:xfrm>
            <a:off x="2876550" y="5854700"/>
            <a:ext cx="1320800" cy="622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/>
          </p:cNvSpPr>
          <p:nvPr>
            <p:ph type="title"/>
          </p:nvPr>
        </p:nvSpPr>
        <p:spPr>
          <a:xfrm>
            <a:off x="4286250" y="500063"/>
            <a:ext cx="4500563" cy="1143000"/>
          </a:xfrm>
        </p:spPr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rgbClr val="FF0000"/>
                </a:solidFill>
              </a:rPr>
              <a:t>二、馆藏书目查询</a:t>
            </a:r>
          </a:p>
        </p:txBody>
      </p:sp>
      <p:sp>
        <p:nvSpPr>
          <p:cNvPr id="36867" name="矩形 5"/>
          <p:cNvSpPr>
            <a:spLocks noChangeArrowheads="1"/>
          </p:cNvSpPr>
          <p:nvPr/>
        </p:nvSpPr>
        <p:spPr bwMode="auto">
          <a:xfrm>
            <a:off x="4214813" y="2071688"/>
            <a:ext cx="45704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>
                <a:solidFill>
                  <a:srgbClr val="FF0000"/>
                </a:solidFill>
                <a:ea typeface="黑体" pitchFamily="49" charset="-122"/>
              </a:rPr>
              <a:t>点击首页“馆藏查询”，打开馆藏查询页面，以“图书馆”为例，点击搜索</a:t>
            </a:r>
          </a:p>
          <a:p>
            <a:endParaRPr lang="zh-CN" altLang="en-US" b="1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36868" name="Picture 5" descr="C:\Users\Administrator\Desktop\360手机助手截图0506_16_53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398463"/>
            <a:ext cx="3427413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7467600" cy="10604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+mn-ea"/>
                <a:ea typeface="+mn-ea"/>
              </a:rPr>
              <a:t>点击，查看馆藏信息。</a:t>
            </a:r>
            <a:endParaRPr lang="zh-CN" altLang="en-US" sz="2400" b="1" dirty="0">
              <a:latin typeface="+mn-ea"/>
              <a:ea typeface="+mn-ea"/>
            </a:endParaRPr>
          </a:p>
        </p:txBody>
      </p:sp>
      <p:pic>
        <p:nvPicPr>
          <p:cNvPr id="37891" name="Picture 5" descr="C:\Users\Administrator\Desktop\新建文件夹\360手机助手截图1121_20_21_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285875"/>
            <a:ext cx="3357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C:\Users\Administrator\Desktop\新建文件夹\360手机助手截图1121_20_22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313"/>
            <a:ext cx="328612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>
          <a:xfrm>
            <a:off x="4357688" y="0"/>
            <a:ext cx="3929062" cy="714375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rgbClr val="FF0000"/>
                </a:solidFill>
              </a:rPr>
              <a:t>三、学术资源查询</a:t>
            </a:r>
            <a:endParaRPr lang="zh-CN" altLang="en-US" sz="3200" smtClean="0"/>
          </a:p>
        </p:txBody>
      </p:sp>
      <p:sp>
        <p:nvSpPr>
          <p:cNvPr id="38915" name="矩形 4"/>
          <p:cNvSpPr>
            <a:spLocks noChangeArrowheads="1"/>
          </p:cNvSpPr>
          <p:nvPr/>
        </p:nvSpPr>
        <p:spPr bwMode="auto">
          <a:xfrm>
            <a:off x="3714750" y="785813"/>
            <a:ext cx="4929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ea typeface="黑体" pitchFamily="49" charset="-122"/>
              </a:rPr>
              <a:t>进入首页，或点击学术资源打开学术资源查询，以图书频道为例，对“四世同堂”进行搜索</a:t>
            </a:r>
          </a:p>
          <a:p>
            <a:endParaRPr lang="zh-CN" altLang="en-US" b="1">
              <a:solidFill>
                <a:srgbClr val="FF0000"/>
              </a:solidFill>
              <a:ea typeface="黑体" pitchFamily="49" charset="-122"/>
            </a:endParaRPr>
          </a:p>
        </p:txBody>
      </p:sp>
      <p:pic>
        <p:nvPicPr>
          <p:cNvPr id="6" name="Picture 4" descr="E:\download\MobileFile\IMG_08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9900" y="1676400"/>
            <a:ext cx="32194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316413" y="3940175"/>
            <a:ext cx="3214687" cy="1082675"/>
          </a:xfrm>
          <a:prstGeom prst="rect">
            <a:avLst/>
          </a:prstGeom>
          <a:solidFill>
            <a:srgbClr val="FFC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8918" name="Picture 7" descr="C:\Users\Administrator\Desktop\360手机助手截图0506_16_57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25" y="252413"/>
            <a:ext cx="3427413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+mn-ea"/>
                <a:ea typeface="+mn-ea"/>
                <a:cs typeface="Trebuchet MS" pitchFamily="34" charset="0"/>
              </a:rPr>
              <a:t>查看图书详细信息，提供全文获取方式</a:t>
            </a:r>
            <a:endParaRPr lang="zh-CN" altLang="en-US" sz="2800" b="1" dirty="0">
              <a:latin typeface="+mn-ea"/>
              <a:ea typeface="+mn-ea"/>
            </a:endParaRPr>
          </a:p>
        </p:txBody>
      </p:sp>
      <p:pic>
        <p:nvPicPr>
          <p:cNvPr id="39939" name="Picture 5" descr="E:\download\MobileFile\IMG_080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643063"/>
            <a:ext cx="2857500" cy="4643437"/>
          </a:xfrm>
          <a:noFill/>
        </p:spPr>
      </p:pic>
      <p:pic>
        <p:nvPicPr>
          <p:cNvPr id="39940" name="Picture 6" descr="E:\download\MobileFile\IMG_08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1643063"/>
            <a:ext cx="28575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2" descr="E:\download\MobileFile\IMG_08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1643063"/>
            <a:ext cx="2786062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download\MobileFile\IMG_08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34480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566863"/>
            <a:ext cx="3395663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download\MobileFile\IMG_08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268413"/>
            <a:ext cx="34734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五边形 6"/>
          <p:cNvSpPr/>
          <p:nvPr/>
        </p:nvSpPr>
        <p:spPr>
          <a:xfrm>
            <a:off x="395288" y="1916113"/>
            <a:ext cx="4176712" cy="576262"/>
          </a:xfrm>
          <a:prstGeom prst="homePlat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" name="Picture 4" descr="E:\download\MobileFile\IMG_08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1268413"/>
            <a:ext cx="34559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五边形 8"/>
          <p:cNvSpPr/>
          <p:nvPr/>
        </p:nvSpPr>
        <p:spPr>
          <a:xfrm>
            <a:off x="395288" y="2492375"/>
            <a:ext cx="4176712" cy="576263"/>
          </a:xfrm>
          <a:prstGeom prst="homePlat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" name="Picture 5" descr="E:\download\MobileFile\IMG_08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1268413"/>
            <a:ext cx="34559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五边形 10"/>
          <p:cNvSpPr/>
          <p:nvPr/>
        </p:nvSpPr>
        <p:spPr>
          <a:xfrm>
            <a:off x="395288" y="3068638"/>
            <a:ext cx="4176712" cy="576262"/>
          </a:xfrm>
          <a:prstGeom prst="homePlat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2" name="Picture 6" descr="E:\download\MobileFile\IMG_08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1268413"/>
            <a:ext cx="34559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五边形 12"/>
          <p:cNvSpPr/>
          <p:nvPr/>
        </p:nvSpPr>
        <p:spPr>
          <a:xfrm>
            <a:off x="395288" y="3644900"/>
            <a:ext cx="4176712" cy="576263"/>
          </a:xfrm>
          <a:prstGeom prst="homePlat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4" name="Picture 7" descr="E:\download\MobileFile\IMG_082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463" y="1268413"/>
            <a:ext cx="34559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五边形 14"/>
          <p:cNvSpPr/>
          <p:nvPr/>
        </p:nvSpPr>
        <p:spPr>
          <a:xfrm>
            <a:off x="395288" y="4221163"/>
            <a:ext cx="4176712" cy="576262"/>
          </a:xfrm>
          <a:prstGeom prst="homePlat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6" name="Picture 8" descr="E:\download\MobileFile\IMG_082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463" y="1268413"/>
            <a:ext cx="34559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五边形 16"/>
          <p:cNvSpPr/>
          <p:nvPr/>
        </p:nvSpPr>
        <p:spPr>
          <a:xfrm>
            <a:off x="395288" y="4797425"/>
            <a:ext cx="4176712" cy="576263"/>
          </a:xfrm>
          <a:prstGeom prst="homePlate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8" name="Picture 9" descr="E:\download\MobileFile\IMG_082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463" y="1268413"/>
            <a:ext cx="3487737" cy="523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7" name="TextBox 3"/>
          <p:cNvSpPr>
            <a:spLocks noGrp="1" noChangeArrowheads="1"/>
          </p:cNvSpPr>
          <p:nvPr>
            <p:ph type="title"/>
          </p:nvPr>
        </p:nvSpPr>
        <p:spPr>
          <a:xfrm>
            <a:off x="4786313" y="285750"/>
            <a:ext cx="3214687" cy="584200"/>
          </a:xfrm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smtClean="0">
                <a:solidFill>
                  <a:srgbClr val="FF0000"/>
                </a:solidFill>
              </a:rPr>
              <a:t>四、我的订阅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超星移动图书馆</a:t>
            </a:r>
            <a:endParaRPr lang="zh-CN" altLang="en-US" sz="3600" smtClean="0">
              <a:solidFill>
                <a:srgbClr val="FF0000"/>
              </a:solidFill>
            </a:endParaRPr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457200" y="1643063"/>
            <a:ext cx="7467600" cy="2357437"/>
          </a:xfrm>
        </p:spPr>
        <p:txBody>
          <a:bodyPr/>
          <a:lstStyle/>
          <a:p>
            <a:pPr algn="ctr" eaLnBrk="1" hangingPunct="1"/>
            <a:endParaRPr lang="en-US" altLang="zh-CN" sz="28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2800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一、网页版功能</a:t>
            </a:r>
            <a:endParaRPr lang="en-US" altLang="zh-CN" sz="2800" b="1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endParaRPr lang="en-US" altLang="zh-CN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zh-CN" altLang="en-US" b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二、客户端功能</a:t>
            </a:r>
          </a:p>
          <a:p>
            <a:pPr algn="ctr" eaLnBrk="1" hangingPunct="1">
              <a:buFont typeface="Wingdings 2" pitchFamily="18" charset="2"/>
              <a:buNone/>
            </a:pPr>
            <a:endParaRPr lang="zh-CN" altLang="en-US" smtClean="0">
              <a:solidFill>
                <a:srgbClr val="FF000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286000" y="3071813"/>
            <a:ext cx="4071938" cy="1000125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4800" b="1" smtClean="0">
                <a:solidFill>
                  <a:srgbClr val="FF9900"/>
                </a:solidFill>
                <a:ea typeface="黑体" pitchFamily="49" charset="-122"/>
              </a:rPr>
              <a:t>超星移动图书馆三个核心</a:t>
            </a:r>
            <a:endParaRPr lang="zh-CN" altLang="en-US" smtClean="0"/>
          </a:p>
        </p:txBody>
      </p:sp>
      <p:grpSp>
        <p:nvGrpSpPr>
          <p:cNvPr id="2" name="组合 13"/>
          <p:cNvGrpSpPr>
            <a:grpSpLocks/>
          </p:cNvGrpSpPr>
          <p:nvPr/>
        </p:nvGrpSpPr>
        <p:grpSpPr bwMode="auto">
          <a:xfrm>
            <a:off x="468313" y="2176463"/>
            <a:ext cx="2230437" cy="2405062"/>
            <a:chOff x="899602" y="1772822"/>
            <a:chExt cx="3455264" cy="3413337"/>
          </a:xfrm>
        </p:grpSpPr>
        <p:sp>
          <p:nvSpPr>
            <p:cNvPr id="6" name="任意多边形 5"/>
            <p:cNvSpPr/>
            <p:nvPr/>
          </p:nvSpPr>
          <p:spPr>
            <a:xfrm>
              <a:off x="899602" y="1772822"/>
              <a:ext cx="3455264" cy="2579282"/>
            </a:xfrm>
            <a:custGeom>
              <a:avLst/>
              <a:gdLst>
                <a:gd name="connsiteX0" fmla="*/ 206343 w 3455264"/>
                <a:gd name="connsiteY0" fmla="*/ 0 h 2579282"/>
                <a:gd name="connsiteX1" fmla="*/ 3248921 w 3455264"/>
                <a:gd name="connsiteY1" fmla="*/ 0 h 2579282"/>
                <a:gd name="connsiteX2" fmla="*/ 3394828 w 3455264"/>
                <a:gd name="connsiteY2" fmla="*/ 60437 h 2579282"/>
                <a:gd name="connsiteX3" fmla="*/ 3455264 w 3455264"/>
                <a:gd name="connsiteY3" fmla="*/ 206344 h 2579282"/>
                <a:gd name="connsiteX4" fmla="*/ 3455264 w 3455264"/>
                <a:gd name="connsiteY4" fmla="*/ 2579282 h 2579282"/>
                <a:gd name="connsiteX5" fmla="*/ 3455264 w 3455264"/>
                <a:gd name="connsiteY5" fmla="*/ 2579282 h 2579282"/>
                <a:gd name="connsiteX6" fmla="*/ 3455264 w 3455264"/>
                <a:gd name="connsiteY6" fmla="*/ 2579282 h 2579282"/>
                <a:gd name="connsiteX7" fmla="*/ 0 w 3455264"/>
                <a:gd name="connsiteY7" fmla="*/ 2579282 h 2579282"/>
                <a:gd name="connsiteX8" fmla="*/ 0 w 3455264"/>
                <a:gd name="connsiteY8" fmla="*/ 2579282 h 2579282"/>
                <a:gd name="connsiteX9" fmla="*/ 0 w 3455264"/>
                <a:gd name="connsiteY9" fmla="*/ 2579282 h 2579282"/>
                <a:gd name="connsiteX10" fmla="*/ 0 w 3455264"/>
                <a:gd name="connsiteY10" fmla="*/ 206343 h 2579282"/>
                <a:gd name="connsiteX11" fmla="*/ 60437 w 3455264"/>
                <a:gd name="connsiteY11" fmla="*/ 60436 h 2579282"/>
                <a:gd name="connsiteX12" fmla="*/ 206344 w 3455264"/>
                <a:gd name="connsiteY12" fmla="*/ 0 h 2579282"/>
                <a:gd name="connsiteX13" fmla="*/ 206343 w 3455264"/>
                <a:gd name="connsiteY13" fmla="*/ 0 h 257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5264" h="2579282">
                  <a:moveTo>
                    <a:pt x="206343" y="0"/>
                  </a:moveTo>
                  <a:lnTo>
                    <a:pt x="3248921" y="0"/>
                  </a:lnTo>
                  <a:cubicBezTo>
                    <a:pt x="3303647" y="0"/>
                    <a:pt x="3356131" y="21740"/>
                    <a:pt x="3394828" y="60437"/>
                  </a:cubicBezTo>
                  <a:cubicBezTo>
                    <a:pt x="3433525" y="99134"/>
                    <a:pt x="3455264" y="151618"/>
                    <a:pt x="3455264" y="206344"/>
                  </a:cubicBezTo>
                  <a:lnTo>
                    <a:pt x="3455264" y="2579282"/>
                  </a:lnTo>
                  <a:lnTo>
                    <a:pt x="3455264" y="2579282"/>
                  </a:lnTo>
                  <a:lnTo>
                    <a:pt x="3455264" y="2579282"/>
                  </a:lnTo>
                  <a:lnTo>
                    <a:pt x="0" y="2579282"/>
                  </a:lnTo>
                  <a:lnTo>
                    <a:pt x="0" y="2579282"/>
                  </a:lnTo>
                  <a:lnTo>
                    <a:pt x="0" y="2579282"/>
                  </a:lnTo>
                  <a:lnTo>
                    <a:pt x="0" y="206343"/>
                  </a:lnTo>
                  <a:cubicBezTo>
                    <a:pt x="0" y="151617"/>
                    <a:pt x="21740" y="99133"/>
                    <a:pt x="60437" y="60436"/>
                  </a:cubicBezTo>
                  <a:cubicBezTo>
                    <a:pt x="99134" y="21739"/>
                    <a:pt x="151618" y="0"/>
                    <a:pt x="206344" y="0"/>
                  </a:cubicBezTo>
                  <a:lnTo>
                    <a:pt x="2063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076" tIns="182356" rIns="101076" bIns="40640" spcCol="1270"/>
            <a:lstStyle/>
            <a:p>
              <a:pPr marL="285750" lvl="1" indent="-285750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itchFamily="34" charset="-122"/>
                </a:rPr>
                <a:t>对传统纸书服务系统的集成</a:t>
              </a: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899602" y="4077068"/>
              <a:ext cx="3455264" cy="1109091"/>
            </a:xfrm>
            <a:custGeom>
              <a:avLst/>
              <a:gdLst>
                <a:gd name="connsiteX0" fmla="*/ 0 w 3455264"/>
                <a:gd name="connsiteY0" fmla="*/ 0 h 1109091"/>
                <a:gd name="connsiteX1" fmla="*/ 3455264 w 3455264"/>
                <a:gd name="connsiteY1" fmla="*/ 0 h 1109091"/>
                <a:gd name="connsiteX2" fmla="*/ 3455264 w 3455264"/>
                <a:gd name="connsiteY2" fmla="*/ 1109091 h 1109091"/>
                <a:gd name="connsiteX3" fmla="*/ 0 w 3455264"/>
                <a:gd name="connsiteY3" fmla="*/ 1109091 h 1109091"/>
                <a:gd name="connsiteX4" fmla="*/ 0 w 3455264"/>
                <a:gd name="connsiteY4" fmla="*/ 0 h 110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5264" h="1109091">
                  <a:moveTo>
                    <a:pt x="0" y="0"/>
                  </a:moveTo>
                  <a:lnTo>
                    <a:pt x="3455264" y="0"/>
                  </a:lnTo>
                  <a:lnTo>
                    <a:pt x="3455264" y="1109091"/>
                  </a:lnTo>
                  <a:lnTo>
                    <a:pt x="0" y="110909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076" tIns="182356" rIns="101076" bIns="40640" spcCol="1270"/>
            <a:lstStyle/>
            <a:p>
              <a:pPr marL="285750" lvl="1" indent="-285750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3200" b="1" dirty="0">
                  <a:solidFill>
                    <a:srgbClr val="FFFFFF"/>
                  </a:solidFill>
                  <a:latin typeface="微软雅黑" pitchFamily="34" charset="-122"/>
                </a:rPr>
                <a:t>核心一</a:t>
              </a:r>
            </a:p>
          </p:txBody>
        </p:sp>
      </p:grpSp>
      <p:sp>
        <p:nvSpPr>
          <p:cNvPr id="8" name="椭圆 7"/>
          <p:cNvSpPr/>
          <p:nvPr/>
        </p:nvSpPr>
        <p:spPr bwMode="auto">
          <a:xfrm>
            <a:off x="2051199" y="3975893"/>
            <a:ext cx="648072" cy="561129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-4000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组合 13"/>
          <p:cNvGrpSpPr>
            <a:grpSpLocks/>
          </p:cNvGrpSpPr>
          <p:nvPr/>
        </p:nvGrpSpPr>
        <p:grpSpPr bwMode="auto">
          <a:xfrm>
            <a:off x="3492500" y="2176463"/>
            <a:ext cx="2230438" cy="2405062"/>
            <a:chOff x="899602" y="1772822"/>
            <a:chExt cx="3455264" cy="3413337"/>
          </a:xfrm>
        </p:grpSpPr>
        <p:sp>
          <p:nvSpPr>
            <p:cNvPr id="10" name="任意多边形 9"/>
            <p:cNvSpPr/>
            <p:nvPr/>
          </p:nvSpPr>
          <p:spPr>
            <a:xfrm>
              <a:off x="899602" y="1772822"/>
              <a:ext cx="3455264" cy="2579283"/>
            </a:xfrm>
            <a:custGeom>
              <a:avLst/>
              <a:gdLst>
                <a:gd name="connsiteX0" fmla="*/ 206343 w 3455264"/>
                <a:gd name="connsiteY0" fmla="*/ 0 h 2579282"/>
                <a:gd name="connsiteX1" fmla="*/ 3248921 w 3455264"/>
                <a:gd name="connsiteY1" fmla="*/ 0 h 2579282"/>
                <a:gd name="connsiteX2" fmla="*/ 3394828 w 3455264"/>
                <a:gd name="connsiteY2" fmla="*/ 60437 h 2579282"/>
                <a:gd name="connsiteX3" fmla="*/ 3455264 w 3455264"/>
                <a:gd name="connsiteY3" fmla="*/ 206344 h 2579282"/>
                <a:gd name="connsiteX4" fmla="*/ 3455264 w 3455264"/>
                <a:gd name="connsiteY4" fmla="*/ 2579282 h 2579282"/>
                <a:gd name="connsiteX5" fmla="*/ 3455264 w 3455264"/>
                <a:gd name="connsiteY5" fmla="*/ 2579282 h 2579282"/>
                <a:gd name="connsiteX6" fmla="*/ 3455264 w 3455264"/>
                <a:gd name="connsiteY6" fmla="*/ 2579282 h 2579282"/>
                <a:gd name="connsiteX7" fmla="*/ 0 w 3455264"/>
                <a:gd name="connsiteY7" fmla="*/ 2579282 h 2579282"/>
                <a:gd name="connsiteX8" fmla="*/ 0 w 3455264"/>
                <a:gd name="connsiteY8" fmla="*/ 2579282 h 2579282"/>
                <a:gd name="connsiteX9" fmla="*/ 0 w 3455264"/>
                <a:gd name="connsiteY9" fmla="*/ 2579282 h 2579282"/>
                <a:gd name="connsiteX10" fmla="*/ 0 w 3455264"/>
                <a:gd name="connsiteY10" fmla="*/ 206343 h 2579282"/>
                <a:gd name="connsiteX11" fmla="*/ 60437 w 3455264"/>
                <a:gd name="connsiteY11" fmla="*/ 60436 h 2579282"/>
                <a:gd name="connsiteX12" fmla="*/ 206344 w 3455264"/>
                <a:gd name="connsiteY12" fmla="*/ 0 h 2579282"/>
                <a:gd name="connsiteX13" fmla="*/ 206343 w 3455264"/>
                <a:gd name="connsiteY13" fmla="*/ 0 h 257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5264" h="2579282">
                  <a:moveTo>
                    <a:pt x="206343" y="0"/>
                  </a:moveTo>
                  <a:lnTo>
                    <a:pt x="3248921" y="0"/>
                  </a:lnTo>
                  <a:cubicBezTo>
                    <a:pt x="3303647" y="0"/>
                    <a:pt x="3356131" y="21740"/>
                    <a:pt x="3394828" y="60437"/>
                  </a:cubicBezTo>
                  <a:cubicBezTo>
                    <a:pt x="3433525" y="99134"/>
                    <a:pt x="3455264" y="151618"/>
                    <a:pt x="3455264" y="206344"/>
                  </a:cubicBezTo>
                  <a:lnTo>
                    <a:pt x="3455264" y="2579282"/>
                  </a:lnTo>
                  <a:lnTo>
                    <a:pt x="3455264" y="2579282"/>
                  </a:lnTo>
                  <a:lnTo>
                    <a:pt x="3455264" y="2579282"/>
                  </a:lnTo>
                  <a:lnTo>
                    <a:pt x="0" y="2579282"/>
                  </a:lnTo>
                  <a:lnTo>
                    <a:pt x="0" y="2579282"/>
                  </a:lnTo>
                  <a:lnTo>
                    <a:pt x="0" y="2579282"/>
                  </a:lnTo>
                  <a:lnTo>
                    <a:pt x="0" y="206343"/>
                  </a:lnTo>
                  <a:cubicBezTo>
                    <a:pt x="0" y="151617"/>
                    <a:pt x="21740" y="99133"/>
                    <a:pt x="60437" y="60436"/>
                  </a:cubicBezTo>
                  <a:cubicBezTo>
                    <a:pt x="99134" y="21739"/>
                    <a:pt x="151618" y="0"/>
                    <a:pt x="206344" y="0"/>
                  </a:cubicBezTo>
                  <a:lnTo>
                    <a:pt x="2063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076" tIns="182356" rIns="101076" bIns="40640" spcCol="1270"/>
            <a:lstStyle/>
            <a:p>
              <a:pPr marL="285750" lvl="1" indent="-285750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itchFamily="34" charset="-122"/>
                </a:rPr>
                <a:t>对数字图书馆资源的集成</a:t>
              </a:r>
              <a:endParaRPr lang="zh-CN" altLang="en-US" sz="2400" b="1" dirty="0">
                <a:solidFill>
                  <a:srgbClr val="FFFFFF"/>
                </a:solidFill>
                <a:latin typeface="微软雅黑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899602" y="4077068"/>
              <a:ext cx="3455264" cy="1109091"/>
            </a:xfrm>
            <a:custGeom>
              <a:avLst/>
              <a:gdLst>
                <a:gd name="connsiteX0" fmla="*/ 0 w 3455264"/>
                <a:gd name="connsiteY0" fmla="*/ 0 h 1109091"/>
                <a:gd name="connsiteX1" fmla="*/ 3455264 w 3455264"/>
                <a:gd name="connsiteY1" fmla="*/ 0 h 1109091"/>
                <a:gd name="connsiteX2" fmla="*/ 3455264 w 3455264"/>
                <a:gd name="connsiteY2" fmla="*/ 1109091 h 1109091"/>
                <a:gd name="connsiteX3" fmla="*/ 0 w 3455264"/>
                <a:gd name="connsiteY3" fmla="*/ 1109091 h 1109091"/>
                <a:gd name="connsiteX4" fmla="*/ 0 w 3455264"/>
                <a:gd name="connsiteY4" fmla="*/ 0 h 110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5264" h="1109091">
                  <a:moveTo>
                    <a:pt x="0" y="0"/>
                  </a:moveTo>
                  <a:lnTo>
                    <a:pt x="3455264" y="0"/>
                  </a:lnTo>
                  <a:lnTo>
                    <a:pt x="3455264" y="1109091"/>
                  </a:lnTo>
                  <a:lnTo>
                    <a:pt x="0" y="110909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076" tIns="182356" rIns="101076" bIns="40640" spcCol="1270"/>
            <a:lstStyle/>
            <a:p>
              <a:pPr marL="285750" lvl="1" indent="-285750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3200" b="1" dirty="0">
                  <a:solidFill>
                    <a:srgbClr val="FFFFFF"/>
                  </a:solidFill>
                  <a:latin typeface="微软雅黑" pitchFamily="34" charset="-122"/>
                </a:rPr>
                <a:t>核心二</a:t>
              </a:r>
            </a:p>
          </p:txBody>
        </p:sp>
      </p:grpSp>
      <p:sp>
        <p:nvSpPr>
          <p:cNvPr id="12" name="椭圆 11"/>
          <p:cNvSpPr/>
          <p:nvPr/>
        </p:nvSpPr>
        <p:spPr bwMode="auto">
          <a:xfrm>
            <a:off x="5075535" y="3975893"/>
            <a:ext cx="648072" cy="561129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-4000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6443663" y="2127250"/>
            <a:ext cx="2235200" cy="2454275"/>
            <a:chOff x="899602" y="1704043"/>
            <a:chExt cx="3459660" cy="3482116"/>
          </a:xfrm>
        </p:grpSpPr>
        <p:sp>
          <p:nvSpPr>
            <p:cNvPr id="14" name="任意多边形 13"/>
            <p:cNvSpPr/>
            <p:nvPr/>
          </p:nvSpPr>
          <p:spPr>
            <a:xfrm>
              <a:off x="903998" y="1704043"/>
              <a:ext cx="3455264" cy="2579282"/>
            </a:xfrm>
            <a:custGeom>
              <a:avLst/>
              <a:gdLst>
                <a:gd name="connsiteX0" fmla="*/ 206343 w 3455264"/>
                <a:gd name="connsiteY0" fmla="*/ 0 h 2579282"/>
                <a:gd name="connsiteX1" fmla="*/ 3248921 w 3455264"/>
                <a:gd name="connsiteY1" fmla="*/ 0 h 2579282"/>
                <a:gd name="connsiteX2" fmla="*/ 3394828 w 3455264"/>
                <a:gd name="connsiteY2" fmla="*/ 60437 h 2579282"/>
                <a:gd name="connsiteX3" fmla="*/ 3455264 w 3455264"/>
                <a:gd name="connsiteY3" fmla="*/ 206344 h 2579282"/>
                <a:gd name="connsiteX4" fmla="*/ 3455264 w 3455264"/>
                <a:gd name="connsiteY4" fmla="*/ 2579282 h 2579282"/>
                <a:gd name="connsiteX5" fmla="*/ 3455264 w 3455264"/>
                <a:gd name="connsiteY5" fmla="*/ 2579282 h 2579282"/>
                <a:gd name="connsiteX6" fmla="*/ 3455264 w 3455264"/>
                <a:gd name="connsiteY6" fmla="*/ 2579282 h 2579282"/>
                <a:gd name="connsiteX7" fmla="*/ 0 w 3455264"/>
                <a:gd name="connsiteY7" fmla="*/ 2579282 h 2579282"/>
                <a:gd name="connsiteX8" fmla="*/ 0 w 3455264"/>
                <a:gd name="connsiteY8" fmla="*/ 2579282 h 2579282"/>
                <a:gd name="connsiteX9" fmla="*/ 0 w 3455264"/>
                <a:gd name="connsiteY9" fmla="*/ 2579282 h 2579282"/>
                <a:gd name="connsiteX10" fmla="*/ 0 w 3455264"/>
                <a:gd name="connsiteY10" fmla="*/ 206343 h 2579282"/>
                <a:gd name="connsiteX11" fmla="*/ 60437 w 3455264"/>
                <a:gd name="connsiteY11" fmla="*/ 60436 h 2579282"/>
                <a:gd name="connsiteX12" fmla="*/ 206344 w 3455264"/>
                <a:gd name="connsiteY12" fmla="*/ 0 h 2579282"/>
                <a:gd name="connsiteX13" fmla="*/ 206343 w 3455264"/>
                <a:gd name="connsiteY13" fmla="*/ 0 h 257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5264" h="2579282">
                  <a:moveTo>
                    <a:pt x="206343" y="0"/>
                  </a:moveTo>
                  <a:lnTo>
                    <a:pt x="3248921" y="0"/>
                  </a:lnTo>
                  <a:cubicBezTo>
                    <a:pt x="3303647" y="0"/>
                    <a:pt x="3356131" y="21740"/>
                    <a:pt x="3394828" y="60437"/>
                  </a:cubicBezTo>
                  <a:cubicBezTo>
                    <a:pt x="3433525" y="99134"/>
                    <a:pt x="3455264" y="151618"/>
                    <a:pt x="3455264" y="206344"/>
                  </a:cubicBezTo>
                  <a:lnTo>
                    <a:pt x="3455264" y="2579282"/>
                  </a:lnTo>
                  <a:lnTo>
                    <a:pt x="3455264" y="2579282"/>
                  </a:lnTo>
                  <a:lnTo>
                    <a:pt x="3455264" y="2579282"/>
                  </a:lnTo>
                  <a:lnTo>
                    <a:pt x="0" y="2579282"/>
                  </a:lnTo>
                  <a:lnTo>
                    <a:pt x="0" y="2579282"/>
                  </a:lnTo>
                  <a:lnTo>
                    <a:pt x="0" y="2579282"/>
                  </a:lnTo>
                  <a:lnTo>
                    <a:pt x="0" y="206343"/>
                  </a:lnTo>
                  <a:cubicBezTo>
                    <a:pt x="0" y="151617"/>
                    <a:pt x="21740" y="99133"/>
                    <a:pt x="60437" y="60436"/>
                  </a:cubicBezTo>
                  <a:cubicBezTo>
                    <a:pt x="99134" y="21739"/>
                    <a:pt x="151618" y="0"/>
                    <a:pt x="206344" y="0"/>
                  </a:cubicBezTo>
                  <a:lnTo>
                    <a:pt x="20634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076" tIns="182356" rIns="101076" bIns="40640" spcCol="1270"/>
            <a:lstStyle/>
            <a:p>
              <a:pPr marL="285750" lvl="1" indent="-285750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itchFamily="34" charset="-122"/>
                </a:rPr>
                <a:t>专门适合手机用的内容中心</a:t>
              </a: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899602" y="4077068"/>
              <a:ext cx="3455264" cy="1109091"/>
            </a:xfrm>
            <a:custGeom>
              <a:avLst/>
              <a:gdLst>
                <a:gd name="connsiteX0" fmla="*/ 0 w 3455264"/>
                <a:gd name="connsiteY0" fmla="*/ 0 h 1109091"/>
                <a:gd name="connsiteX1" fmla="*/ 3455264 w 3455264"/>
                <a:gd name="connsiteY1" fmla="*/ 0 h 1109091"/>
                <a:gd name="connsiteX2" fmla="*/ 3455264 w 3455264"/>
                <a:gd name="connsiteY2" fmla="*/ 1109091 h 1109091"/>
                <a:gd name="connsiteX3" fmla="*/ 0 w 3455264"/>
                <a:gd name="connsiteY3" fmla="*/ 1109091 h 1109091"/>
                <a:gd name="connsiteX4" fmla="*/ 0 w 3455264"/>
                <a:gd name="connsiteY4" fmla="*/ 0 h 110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5264" h="1109091">
                  <a:moveTo>
                    <a:pt x="0" y="0"/>
                  </a:moveTo>
                  <a:lnTo>
                    <a:pt x="3455264" y="0"/>
                  </a:lnTo>
                  <a:lnTo>
                    <a:pt x="3455264" y="1109091"/>
                  </a:lnTo>
                  <a:lnTo>
                    <a:pt x="0" y="110909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1"/>
              <a:tileRect/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dkEdge">
              <a:bevelT w="12445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1076" tIns="182356" rIns="101076" bIns="40640" spcCol="1270"/>
            <a:lstStyle/>
            <a:p>
              <a:pPr marL="285750" lvl="1" indent="-285750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zh-CN" altLang="en-US" sz="3200" b="1" dirty="0">
                  <a:solidFill>
                    <a:srgbClr val="FFFFFF"/>
                  </a:solidFill>
                  <a:latin typeface="微软雅黑" pitchFamily="34" charset="-122"/>
                </a:rPr>
                <a:t>核心三</a:t>
              </a:r>
            </a:p>
          </p:txBody>
        </p:sp>
      </p:grpSp>
      <p:sp>
        <p:nvSpPr>
          <p:cNvPr id="16" name="椭圆 15"/>
          <p:cNvSpPr/>
          <p:nvPr/>
        </p:nvSpPr>
        <p:spPr bwMode="auto">
          <a:xfrm>
            <a:off x="8028384" y="3903885"/>
            <a:ext cx="648072" cy="561129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-4000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/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登陆：找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APP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应用下载安装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43011" name="Picture 19" descr="C:\Users\Administrator\Desktop\新建文件夹\QQ图片2013102010171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3500" y="1714500"/>
            <a:ext cx="2928938" cy="4525963"/>
          </a:xfrm>
          <a:noFill/>
        </p:spPr>
      </p:pic>
      <p:pic>
        <p:nvPicPr>
          <p:cNvPr id="43012" name="Picture 1" descr="C:\Users\Administrator\AppData\Roaming\Tencent\Users\154882284\QQ\WinTemp\RichOle\OB9ACGD]`]WLCS%PI]Y}N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714500"/>
            <a:ext cx="2928938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675" cy="6540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Trebuchet MS" pitchFamily="34" charset="0"/>
              </a:rPr>
              <a:t> </a:t>
            </a:r>
            <a:r>
              <a:rPr lang="zh-CN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Trebuchet MS" pitchFamily="34" charset="0"/>
              </a:rPr>
              <a:t>点击人像，选择所在的学校</a:t>
            </a:r>
            <a:endParaRPr lang="zh-CN" altLang="en-US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  <a:cs typeface="Trebuchet MS" pitchFamily="34" charset="0"/>
            </a:endParaRPr>
          </a:p>
        </p:txBody>
      </p:sp>
      <p:pic>
        <p:nvPicPr>
          <p:cNvPr id="38918" name="Picture 6" descr="C:\Users\Administrator\Desktop\360手机助手截图0506_17_10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909638"/>
            <a:ext cx="3724275" cy="57134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11" name="矩形 10"/>
          <p:cNvSpPr/>
          <p:nvPr/>
        </p:nvSpPr>
        <p:spPr>
          <a:xfrm>
            <a:off x="592138" y="1128713"/>
            <a:ext cx="3687762" cy="5111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4037" name="Picture 8" descr="C:\Users\Administrator\Desktop\360手机助手截图0506_17_13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909638"/>
            <a:ext cx="36512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4900613" y="3867150"/>
            <a:ext cx="3724275" cy="474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  <a:cs typeface="Trebuchet MS" pitchFamily="34" charset="0"/>
              </a:rPr>
              <a:t>输入供阅证帐号与密码</a:t>
            </a:r>
            <a:endParaRPr lang="zh-CN" altLang="en-US" dirty="0"/>
          </a:p>
        </p:txBody>
      </p:sp>
      <p:pic>
        <p:nvPicPr>
          <p:cNvPr id="45059" name="Picture 2" descr="C:\Users\Administrator\Desktop\360手机助手截图0506_17_11_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38250"/>
            <a:ext cx="3176588" cy="4525963"/>
          </a:xfrm>
          <a:noFill/>
        </p:spPr>
      </p:pic>
      <p:pic>
        <p:nvPicPr>
          <p:cNvPr id="45060" name="Picture 3" descr="C:\Users\Administrator\Desktop\360手机助手截图0506_17_11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813" y="1238250"/>
            <a:ext cx="3281362" cy="4819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5061" name="Picture 4" descr="C:\Users\Administrator\Desktop\360手机助手截图0506_17_12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50" y="1165225"/>
            <a:ext cx="2995613" cy="5029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600325" y="1238250"/>
            <a:ext cx="3249613" cy="48196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0500" y="2187575"/>
            <a:ext cx="2300288" cy="841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ing\Pictures\豌豆荚截图20130917150421.png"/>
          <p:cNvPicPr>
            <a:picLocks noChangeAspect="1" noChangeArrowheads="1"/>
          </p:cNvPicPr>
          <p:nvPr/>
        </p:nvPicPr>
        <p:blipFill>
          <a:blip r:embed="rId2" cstate="print"/>
          <a:srcRect t="8900"/>
          <a:stretch>
            <a:fillRect/>
          </a:stretch>
        </p:blipFill>
        <p:spPr bwMode="auto">
          <a:xfrm>
            <a:off x="376238" y="1104900"/>
            <a:ext cx="233997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bing\Pictures\豌豆荚截图20130917170726.png"/>
          <p:cNvPicPr>
            <a:picLocks noChangeAspect="1" noChangeArrowheads="1"/>
          </p:cNvPicPr>
          <p:nvPr/>
        </p:nvPicPr>
        <p:blipFill>
          <a:blip r:embed="rId3" cstate="print"/>
          <a:srcRect t="10907"/>
          <a:stretch>
            <a:fillRect/>
          </a:stretch>
        </p:blipFill>
        <p:spPr bwMode="auto">
          <a:xfrm>
            <a:off x="3281363" y="1104900"/>
            <a:ext cx="237648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Users\bing\Pictures\豌豆荚截图20130917170749.png"/>
          <p:cNvPicPr>
            <a:picLocks noChangeAspect="1" noChangeArrowheads="1"/>
          </p:cNvPicPr>
          <p:nvPr/>
        </p:nvPicPr>
        <p:blipFill>
          <a:blip r:embed="rId4" cstate="print"/>
          <a:srcRect t="4822" b="5388"/>
          <a:stretch>
            <a:fillRect/>
          </a:stretch>
        </p:blipFill>
        <p:spPr bwMode="auto">
          <a:xfrm>
            <a:off x="6243638" y="1104900"/>
            <a:ext cx="23749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圆角矩形 1"/>
          <p:cNvSpPr>
            <a:spLocks noChangeArrowheads="1"/>
          </p:cNvSpPr>
          <p:nvPr/>
        </p:nvSpPr>
        <p:spPr bwMode="auto">
          <a:xfrm>
            <a:off x="376238" y="4368800"/>
            <a:ext cx="465137" cy="2889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19462" name="圆角矩形 25"/>
          <p:cNvSpPr>
            <a:spLocks noChangeArrowheads="1"/>
          </p:cNvSpPr>
          <p:nvPr/>
        </p:nvSpPr>
        <p:spPr bwMode="auto">
          <a:xfrm>
            <a:off x="376238" y="4873625"/>
            <a:ext cx="2408237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快速扫描条码按钮</a:t>
            </a:r>
          </a:p>
        </p:txBody>
      </p:sp>
      <p:sp>
        <p:nvSpPr>
          <p:cNvPr id="19463" name="圆角矩形 26"/>
          <p:cNvSpPr>
            <a:spLocks noChangeArrowheads="1"/>
          </p:cNvSpPr>
          <p:nvPr/>
        </p:nvSpPr>
        <p:spPr bwMode="auto">
          <a:xfrm>
            <a:off x="3249613" y="4849813"/>
            <a:ext cx="2408237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扫描图书</a:t>
            </a:r>
            <a:r>
              <a:rPr lang="en-US" altLang="zh-CN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isbn</a:t>
            </a:r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条码</a:t>
            </a:r>
          </a:p>
        </p:txBody>
      </p:sp>
      <p:sp>
        <p:nvSpPr>
          <p:cNvPr id="19464" name="圆角矩形 27"/>
          <p:cNvSpPr>
            <a:spLocks noChangeArrowheads="1"/>
          </p:cNvSpPr>
          <p:nvPr/>
        </p:nvSpPr>
        <p:spPr bwMode="auto">
          <a:xfrm>
            <a:off x="6248400" y="4860925"/>
            <a:ext cx="2408238" cy="10191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实时查询图书信息，直接查看馆藏，阅读电子全文或推荐购买</a:t>
            </a:r>
          </a:p>
        </p:txBody>
      </p:sp>
      <p:sp>
        <p:nvSpPr>
          <p:cNvPr id="46089" name="TextBox 28"/>
          <p:cNvSpPr>
            <a:spLocks noChangeArrowheads="1"/>
          </p:cNvSpPr>
          <p:nvPr/>
        </p:nvSpPr>
        <p:spPr bwMode="auto">
          <a:xfrm>
            <a:off x="155575" y="279400"/>
            <a:ext cx="2379663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高效的条码扫描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bldLvl="0" animBg="1" autoUpdateAnimBg="0"/>
      <p:bldP spid="19463" grpId="0" bldLvl="0" animBg="1" autoUpdateAnimBg="0"/>
      <p:bldP spid="19464" grpId="0" bldLvl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>
            <a:spLocks noChangeArrowheads="1"/>
          </p:cNvSpPr>
          <p:nvPr/>
        </p:nvSpPr>
        <p:spPr bwMode="auto">
          <a:xfrm>
            <a:off x="142875" y="323850"/>
            <a:ext cx="1751013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最美图书馆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/>
          <a:srcRect t="4300"/>
          <a:stretch>
            <a:fillRect/>
          </a:stretch>
        </p:blipFill>
        <p:spPr bwMode="auto">
          <a:xfrm>
            <a:off x="542925" y="1054100"/>
            <a:ext cx="2619375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 t="4491"/>
          <a:stretch>
            <a:fillRect/>
          </a:stretch>
        </p:blipFill>
        <p:spPr bwMode="auto">
          <a:xfrm>
            <a:off x="3336925" y="1054100"/>
            <a:ext cx="2625725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print"/>
          <a:srcRect t="4361"/>
          <a:stretch>
            <a:fillRect/>
          </a:stretch>
        </p:blipFill>
        <p:spPr bwMode="auto">
          <a:xfrm>
            <a:off x="6143625" y="1054100"/>
            <a:ext cx="262255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圆角矩形 7"/>
          <p:cNvSpPr>
            <a:spLocks noChangeArrowheads="1"/>
          </p:cNvSpPr>
          <p:nvPr/>
        </p:nvSpPr>
        <p:spPr bwMode="auto">
          <a:xfrm>
            <a:off x="523875" y="5045075"/>
            <a:ext cx="2409825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最美图书馆作品展示</a:t>
            </a:r>
          </a:p>
        </p:txBody>
      </p:sp>
      <p:sp>
        <p:nvSpPr>
          <p:cNvPr id="20487" name="圆角矩形 8"/>
          <p:cNvSpPr>
            <a:spLocks noChangeArrowheads="1"/>
          </p:cNvSpPr>
          <p:nvPr/>
        </p:nvSpPr>
        <p:spPr bwMode="auto">
          <a:xfrm>
            <a:off x="3336925" y="5045075"/>
            <a:ext cx="2409825" cy="4318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最美图书馆排名展示</a:t>
            </a:r>
          </a:p>
        </p:txBody>
      </p:sp>
      <p:sp>
        <p:nvSpPr>
          <p:cNvPr id="20488" name="圆角矩形 9"/>
          <p:cNvSpPr>
            <a:spLocks noChangeArrowheads="1"/>
          </p:cNvSpPr>
          <p:nvPr/>
        </p:nvSpPr>
        <p:spPr bwMode="auto">
          <a:xfrm>
            <a:off x="6143625" y="4992688"/>
            <a:ext cx="2409825" cy="814387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选择展示图书馆最美的一面的照片和文字来发表自己的作品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bldLvl="0" animBg="1" autoUpdateAnimBg="0"/>
      <p:bldP spid="20487" grpId="0" bldLvl="0" animBg="1" autoUpdateAnimBg="0"/>
      <p:bldP spid="20488" grpId="0" bldLvl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 noChangeAspect="1"/>
          </p:cNvGrpSpPr>
          <p:nvPr/>
        </p:nvGrpSpPr>
        <p:grpSpPr bwMode="auto">
          <a:xfrm>
            <a:off x="-49213" y="0"/>
            <a:ext cx="9961563" cy="6856413"/>
            <a:chOff x="0" y="0"/>
            <a:chExt cx="15692" cy="10798"/>
          </a:xfrm>
        </p:grpSpPr>
        <p:pic>
          <p:nvPicPr>
            <p:cNvPr id="48135" name="Picture 2" descr="E:\00 other\50 PPT\模板底.png模板底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" y="0"/>
              <a:ext cx="15643" cy="1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6" name="Picture 4" descr="QQ截图20140421132103"/>
            <p:cNvPicPr>
              <a:picLocks noChangeAspect="1" noChangeArrowheads="1"/>
            </p:cNvPicPr>
            <p:nvPr/>
          </p:nvPicPr>
          <p:blipFill>
            <a:blip r:embed="rId3" cstate="print"/>
            <a:srcRect t="839"/>
            <a:stretch>
              <a:fillRect/>
            </a:stretch>
          </p:blipFill>
          <p:spPr bwMode="auto">
            <a:xfrm>
              <a:off x="0" y="0"/>
              <a:ext cx="15692" cy="1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31" name="图片 2" descr="微信.jpeg"/>
          <p:cNvPicPr>
            <a:picLocks noChangeArrowheads="1"/>
          </p:cNvPicPr>
          <p:nvPr/>
        </p:nvPicPr>
        <p:blipFill>
          <a:blip r:embed="rId4" cstate="print"/>
          <a:srcRect l="5385" t="4648" r="5351" b="4945"/>
          <a:stretch>
            <a:fillRect/>
          </a:stretch>
        </p:blipFill>
        <p:spPr bwMode="auto">
          <a:xfrm>
            <a:off x="5576888" y="1295400"/>
            <a:ext cx="2166937" cy="23780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48132" name="图片 5" descr="11443080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4938" y="1311275"/>
            <a:ext cx="2205037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圆角矩形 12"/>
          <p:cNvSpPr>
            <a:spLocks noChangeArrowheads="1"/>
          </p:cNvSpPr>
          <p:nvPr/>
        </p:nvSpPr>
        <p:spPr bwMode="auto">
          <a:xfrm>
            <a:off x="838200" y="4059238"/>
            <a:ext cx="3305175" cy="5048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5E3C5"/>
              </a:gs>
              <a:gs pos="62000">
                <a:srgbClr val="E8F3E8"/>
              </a:gs>
              <a:gs pos="100000">
                <a:srgbClr val="EEF7EE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b="1">
                <a:solidFill>
                  <a:srgbClr val="6699FF"/>
                </a:solidFill>
                <a:ea typeface="微软雅黑" pitchFamily="34" charset="-122"/>
              </a:rPr>
              <a:t>扫一扫，下载超星移动图书馆</a:t>
            </a:r>
          </a:p>
        </p:txBody>
      </p:sp>
      <p:sp>
        <p:nvSpPr>
          <p:cNvPr id="48134" name="圆角矩形 12"/>
          <p:cNvSpPr>
            <a:spLocks noChangeArrowheads="1"/>
          </p:cNvSpPr>
          <p:nvPr/>
        </p:nvSpPr>
        <p:spPr bwMode="auto">
          <a:xfrm>
            <a:off x="5014913" y="4019550"/>
            <a:ext cx="3305175" cy="661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5E3C5"/>
              </a:gs>
              <a:gs pos="62000">
                <a:srgbClr val="E8F3E8"/>
              </a:gs>
              <a:gs pos="100000">
                <a:srgbClr val="EEF7EE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b="1">
                <a:solidFill>
                  <a:srgbClr val="6699FF"/>
                </a:solidFill>
                <a:ea typeface="微软雅黑" pitchFamily="34" charset="-122"/>
              </a:rPr>
              <a:t>扫一扫，关注超星移动图书馆微信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00 other\50 PPT\模板底.png模板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9932988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797300" y="1871663"/>
            <a:ext cx="451643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4000" b="1">
                <a:solidFill>
                  <a:srgbClr val="D63434"/>
                </a:solidFill>
                <a:sym typeface="微软雅黑" pitchFamily="34" charset="-122"/>
              </a:rPr>
              <a:t>  敬请期待</a:t>
            </a:r>
            <a:r>
              <a:rPr lang="zh-CN" altLang="en-US" sz="4000">
                <a:solidFill>
                  <a:srgbClr val="D63434"/>
                </a:solidFill>
                <a:sym typeface="微软雅黑" pitchFamily="34" charset="-122"/>
              </a:rPr>
              <a:t>！</a:t>
            </a:r>
          </a:p>
          <a:p>
            <a:pPr>
              <a:lnSpc>
                <a:spcPct val="140000"/>
              </a:lnSpc>
            </a:pPr>
            <a:r>
              <a:rPr lang="zh-CN" altLang="en-US" sz="4000" b="1">
                <a:solidFill>
                  <a:srgbClr val="D63434"/>
                </a:solidFill>
                <a:sym typeface="微软雅黑" pitchFamily="34" charset="-122"/>
              </a:rPr>
              <a:t>             谢谢大家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061075" y="4098925"/>
            <a:ext cx="3711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rgbClr val="3F3F3F"/>
                </a:solidFill>
                <a:sym typeface="微软雅黑" pitchFamily="34" charset="-122"/>
              </a:rPr>
              <a:t>@</a:t>
            </a:r>
            <a:r>
              <a:rPr lang="zh-CN" altLang="en-US" b="1">
                <a:solidFill>
                  <a:srgbClr val="3F3F3F"/>
                </a:solidFill>
                <a:sym typeface="微软雅黑" pitchFamily="34" charset="-122"/>
              </a:rPr>
              <a:t>  超星移动图书馆        刘海英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/>
          <a:srcRect l="1785" r="2383"/>
          <a:stretch>
            <a:fillRect/>
          </a:stretch>
        </p:blipFill>
        <p:spPr bwMode="auto">
          <a:xfrm>
            <a:off x="-31750" y="0"/>
            <a:ext cx="93345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矩形 9"/>
          <p:cNvSpPr>
            <a:spLocks noChangeArrowheads="1"/>
          </p:cNvSpPr>
          <p:nvPr/>
        </p:nvSpPr>
        <p:spPr bwMode="auto">
          <a:xfrm>
            <a:off x="-31750" y="44450"/>
            <a:ext cx="9334500" cy="6840538"/>
          </a:xfrm>
          <a:prstGeom prst="rect">
            <a:avLst/>
          </a:prstGeom>
          <a:solidFill>
            <a:srgbClr val="000000">
              <a:alpha val="67058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方正姚体" pitchFamily="2" charset="-122"/>
              <a:ea typeface="方正姚体" pitchFamily="2" charset="-122"/>
              <a:sym typeface="方正姚体" pitchFamily="2" charset="-122"/>
            </a:endParaRPr>
          </a:p>
        </p:txBody>
      </p:sp>
      <p:sp>
        <p:nvSpPr>
          <p:cNvPr id="5125" name="TextBox 10"/>
          <p:cNvSpPr>
            <a:spLocks noChangeArrowheads="1"/>
          </p:cNvSpPr>
          <p:nvPr/>
        </p:nvSpPr>
        <p:spPr bwMode="auto">
          <a:xfrm>
            <a:off x="1116013" y="765175"/>
            <a:ext cx="4843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FFFF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对接馆藏纸书系统 查询</a:t>
            </a:r>
            <a:endParaRPr lang="zh-CN" altLang="en-US"/>
          </a:p>
        </p:txBody>
      </p:sp>
      <p:sp>
        <p:nvSpPr>
          <p:cNvPr id="5126" name="TextBox 11"/>
          <p:cNvSpPr>
            <a:spLocks noChangeArrowheads="1"/>
          </p:cNvSpPr>
          <p:nvPr/>
        </p:nvSpPr>
        <p:spPr bwMode="auto">
          <a:xfrm>
            <a:off x="3624263" y="1773238"/>
            <a:ext cx="48244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00B0F0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中文学术资源统一检索</a:t>
            </a:r>
            <a:endParaRPr lang="zh-CN" altLang="en-US"/>
          </a:p>
        </p:txBody>
      </p:sp>
      <p:sp>
        <p:nvSpPr>
          <p:cNvPr id="5127" name="TextBox 12"/>
          <p:cNvSpPr>
            <a:spLocks noChangeArrowheads="1"/>
          </p:cNvSpPr>
          <p:nvPr/>
        </p:nvSpPr>
        <p:spPr bwMode="auto">
          <a:xfrm>
            <a:off x="1295400" y="2852738"/>
            <a:ext cx="4824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92D050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专属视听阅读空间</a:t>
            </a:r>
            <a:endParaRPr lang="zh-CN" altLang="en-US"/>
          </a:p>
        </p:txBody>
      </p:sp>
      <p:sp>
        <p:nvSpPr>
          <p:cNvPr id="5128" name="TextBox 13"/>
          <p:cNvSpPr>
            <a:spLocks noChangeArrowheads="1"/>
          </p:cNvSpPr>
          <p:nvPr/>
        </p:nvSpPr>
        <p:spPr bwMode="auto">
          <a:xfrm>
            <a:off x="174625" y="4076700"/>
            <a:ext cx="3533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FD41F0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个性化订阅体验</a:t>
            </a:r>
            <a:endParaRPr lang="zh-CN" altLang="en-US"/>
          </a:p>
        </p:txBody>
      </p:sp>
      <p:sp>
        <p:nvSpPr>
          <p:cNvPr id="5129" name="TextBox 14"/>
          <p:cNvSpPr>
            <a:spLocks noChangeArrowheads="1"/>
          </p:cNvSpPr>
          <p:nvPr/>
        </p:nvSpPr>
        <p:spPr bwMode="auto">
          <a:xfrm>
            <a:off x="1444625" y="5302250"/>
            <a:ext cx="4527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FF00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完美的个人管理中心</a:t>
            </a:r>
            <a:endParaRPr lang="zh-CN" altLang="en-US"/>
          </a:p>
        </p:txBody>
      </p:sp>
      <p:sp>
        <p:nvSpPr>
          <p:cNvPr id="5130" name="TextBox 15"/>
          <p:cNvSpPr>
            <a:spLocks noChangeArrowheads="1"/>
          </p:cNvSpPr>
          <p:nvPr/>
        </p:nvSpPr>
        <p:spPr bwMode="auto">
          <a:xfrm>
            <a:off x="5364163" y="4140200"/>
            <a:ext cx="3287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高效的条码扫描</a:t>
            </a:r>
            <a:endParaRPr lang="zh-CN" altLang="en-US"/>
          </a:p>
        </p:txBody>
      </p:sp>
      <p:sp>
        <p:nvSpPr>
          <p:cNvPr id="5131" name="TextBox 16"/>
          <p:cNvSpPr>
            <a:spLocks noChangeArrowheads="1"/>
          </p:cNvSpPr>
          <p:nvPr/>
        </p:nvSpPr>
        <p:spPr bwMode="auto">
          <a:xfrm>
            <a:off x="6588125" y="2914650"/>
            <a:ext cx="2165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>
                <a:solidFill>
                  <a:srgbClr val="FFC000"/>
                </a:solidFill>
                <a:latin typeface="Rockwell" pitchFamily="18" charset="0"/>
                <a:ea typeface="方正姚体" pitchFamily="2" charset="-122"/>
                <a:sym typeface="方正姚体" pitchFamily="2" charset="-122"/>
              </a:rPr>
              <a:t>公开课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nimBg="1" autoUpdateAnimBg="0"/>
      <p:bldP spid="5125" grpId="0" bldLvl="0" autoUpdateAnimBg="0"/>
      <p:bldP spid="5126" grpId="0" bldLvl="0" autoUpdateAnimBg="0"/>
      <p:bldP spid="5127" grpId="0" bldLvl="0" autoUpdateAnimBg="0"/>
      <p:bldP spid="5128" grpId="0" bldLvl="0" autoUpdateAnimBg="0"/>
      <p:bldP spid="5129" grpId="0" bldLvl="0" autoUpdateAnimBg="0"/>
      <p:bldP spid="5130" grpId="0" bldLvl="0" autoUpdateAnimBg="0"/>
      <p:bldP spid="5131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bing\Pictures\豌豆荚截图20130916170722.png"/>
          <p:cNvPicPr>
            <a:picLocks noChangeAspect="1" noChangeArrowheads="1"/>
          </p:cNvPicPr>
          <p:nvPr/>
        </p:nvPicPr>
        <p:blipFill>
          <a:blip r:embed="rId2" cstate="print"/>
          <a:srcRect t="4807" b="6163"/>
          <a:stretch>
            <a:fillRect/>
          </a:stretch>
        </p:blipFill>
        <p:spPr bwMode="auto">
          <a:xfrm>
            <a:off x="306388" y="933450"/>
            <a:ext cx="2252662" cy="334168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6147" name="Picture 2" descr="C:\Users\bing\Pictures\豌豆荚截图20130916171016.png"/>
          <p:cNvPicPr preferRelativeResize="0">
            <a:picLocks noChangeAspect="1" noChangeArrowheads="1"/>
          </p:cNvPicPr>
          <p:nvPr/>
        </p:nvPicPr>
        <p:blipFill>
          <a:blip r:embed="rId3" cstate="print"/>
          <a:srcRect t="10768"/>
          <a:stretch>
            <a:fillRect/>
          </a:stretch>
        </p:blipFill>
        <p:spPr bwMode="auto">
          <a:xfrm>
            <a:off x="782638" y="1484313"/>
            <a:ext cx="2195512" cy="29829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6148" name="Picture 3" descr="C:\Users\bing\Pictures\豌豆荚截图20130916171040.png"/>
          <p:cNvPicPr>
            <a:picLocks noChangeAspect="1" noChangeArrowheads="1"/>
          </p:cNvPicPr>
          <p:nvPr/>
        </p:nvPicPr>
        <p:blipFill>
          <a:blip r:embed="rId4" cstate="print"/>
          <a:srcRect t="14174"/>
          <a:stretch>
            <a:fillRect/>
          </a:stretch>
        </p:blipFill>
        <p:spPr bwMode="auto">
          <a:xfrm>
            <a:off x="1384300" y="1987550"/>
            <a:ext cx="2243138" cy="32099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6149" name="Picture 4" descr="C:\Users\bing\Pictures\豌豆荚截图20130917100154.png"/>
          <p:cNvPicPr>
            <a:picLocks noChangeAspect="1" noChangeArrowheads="1"/>
          </p:cNvPicPr>
          <p:nvPr/>
        </p:nvPicPr>
        <p:blipFill>
          <a:blip r:embed="rId5" cstate="print"/>
          <a:srcRect t="14174"/>
          <a:stretch>
            <a:fillRect/>
          </a:stretch>
        </p:blipFill>
        <p:spPr bwMode="auto">
          <a:xfrm>
            <a:off x="2047875" y="2562225"/>
            <a:ext cx="2238375" cy="32035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6150" name="圆角矩形 12"/>
          <p:cNvSpPr>
            <a:spLocks noChangeArrowheads="1"/>
          </p:cNvSpPr>
          <p:nvPr/>
        </p:nvSpPr>
        <p:spPr bwMode="auto">
          <a:xfrm>
            <a:off x="2706688" y="909638"/>
            <a:ext cx="5456237" cy="420687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查询入口、本馆公告、热门图书等展示</a:t>
            </a:r>
          </a:p>
        </p:txBody>
      </p:sp>
      <p:sp>
        <p:nvSpPr>
          <p:cNvPr id="6151" name="圆角矩形 13"/>
          <p:cNvSpPr>
            <a:spLocks noChangeArrowheads="1"/>
          </p:cNvSpPr>
          <p:nvPr/>
        </p:nvSpPr>
        <p:spPr bwMode="auto">
          <a:xfrm>
            <a:off x="3136900" y="1431925"/>
            <a:ext cx="5024438" cy="42068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查询结果展示</a:t>
            </a:r>
          </a:p>
        </p:txBody>
      </p:sp>
      <p:sp>
        <p:nvSpPr>
          <p:cNvPr id="6152" name="圆角矩形 15"/>
          <p:cNvSpPr>
            <a:spLocks noChangeArrowheads="1"/>
          </p:cNvSpPr>
          <p:nvPr/>
        </p:nvSpPr>
        <p:spPr bwMode="auto">
          <a:xfrm>
            <a:off x="3775075" y="1989138"/>
            <a:ext cx="4387850" cy="420687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图书详细信息展示，在架情况</a:t>
            </a:r>
          </a:p>
        </p:txBody>
      </p:sp>
      <p:sp>
        <p:nvSpPr>
          <p:cNvPr id="6153" name="圆角矩形 16"/>
          <p:cNvSpPr>
            <a:spLocks noChangeArrowheads="1"/>
          </p:cNvSpPr>
          <p:nvPr/>
        </p:nvSpPr>
        <p:spPr bwMode="auto">
          <a:xfrm>
            <a:off x="4440238" y="2565400"/>
            <a:ext cx="3721100" cy="6016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读者预约，获取图书到馆优先获取权</a:t>
            </a:r>
          </a:p>
        </p:txBody>
      </p:sp>
      <p:pic>
        <p:nvPicPr>
          <p:cNvPr id="6154" name="Picture 4" descr="C:\Users\bing\Pictures\豌豆荚截图20130917101736.png"/>
          <p:cNvPicPr>
            <a:picLocks noChangeAspect="1" noChangeArrowheads="1"/>
          </p:cNvPicPr>
          <p:nvPr/>
        </p:nvPicPr>
        <p:blipFill>
          <a:blip r:embed="rId6" cstate="print"/>
          <a:srcRect b="21597"/>
          <a:stretch>
            <a:fillRect/>
          </a:stretch>
        </p:blipFill>
        <p:spPr bwMode="auto">
          <a:xfrm>
            <a:off x="2714625" y="3070225"/>
            <a:ext cx="2233613" cy="29114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6155" name="圆角矩形 18"/>
          <p:cNvSpPr>
            <a:spLocks noChangeArrowheads="1"/>
          </p:cNvSpPr>
          <p:nvPr/>
        </p:nvSpPr>
        <p:spPr bwMode="auto">
          <a:xfrm>
            <a:off x="5026025" y="3282950"/>
            <a:ext cx="3124200" cy="4222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在借图书一键续借</a:t>
            </a:r>
          </a:p>
        </p:txBody>
      </p:sp>
      <p:sp>
        <p:nvSpPr>
          <p:cNvPr id="17420" name="TextBox 14"/>
          <p:cNvSpPr>
            <a:spLocks noChangeArrowheads="1"/>
          </p:cNvSpPr>
          <p:nvPr/>
        </p:nvSpPr>
        <p:spPr bwMode="auto">
          <a:xfrm>
            <a:off x="111125" y="334963"/>
            <a:ext cx="3506788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对接图书馆</a:t>
            </a:r>
            <a:r>
              <a:rPr lang="en-US" altLang="zh-CN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OPAC</a:t>
            </a:r>
            <a:r>
              <a:rPr lang="zh-CN" altLang="en-US"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rPr>
              <a:t>系统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bldLvl="0" animBg="1" autoUpdateAnimBg="0"/>
      <p:bldP spid="6151" grpId="0" bldLvl="0" animBg="1" autoUpdateAnimBg="0"/>
      <p:bldP spid="6152" grpId="0" bldLvl="0" animBg="1" autoUpdateAnimBg="0"/>
      <p:bldP spid="6153" grpId="0" bldLvl="0" animBg="1" autoUpdateAnimBg="0"/>
      <p:bldP spid="6155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Users\bing\Pictures\豌豆荚截图20130917101043.png"/>
          <p:cNvPicPr>
            <a:picLocks noChangeAspect="1" noChangeArrowheads="1"/>
          </p:cNvPicPr>
          <p:nvPr/>
        </p:nvPicPr>
        <p:blipFill>
          <a:blip r:embed="rId2" cstate="print"/>
          <a:srcRect t="4749" b="4799"/>
          <a:stretch>
            <a:fillRect/>
          </a:stretch>
        </p:blipFill>
        <p:spPr bwMode="auto">
          <a:xfrm>
            <a:off x="1547813" y="1168400"/>
            <a:ext cx="22240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6" descr="C:\Users\bing\Pictures\豌豆荚截图20130917101107.png"/>
          <p:cNvPicPr>
            <a:picLocks noChangeAspect="1" noChangeArrowheads="1"/>
          </p:cNvPicPr>
          <p:nvPr/>
        </p:nvPicPr>
        <p:blipFill>
          <a:blip r:embed="rId3" cstate="print"/>
          <a:srcRect t="5302" b="4848"/>
          <a:stretch>
            <a:fillRect/>
          </a:stretch>
        </p:blipFill>
        <p:spPr bwMode="auto">
          <a:xfrm>
            <a:off x="2667000" y="1773238"/>
            <a:ext cx="22399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C:\Users\bing\Pictures\豌豆荚截图20130917101129.png"/>
          <p:cNvPicPr>
            <a:picLocks noChangeAspect="1" noChangeArrowheads="1"/>
          </p:cNvPicPr>
          <p:nvPr/>
        </p:nvPicPr>
        <p:blipFill>
          <a:blip r:embed="rId4" cstate="print"/>
          <a:srcRect t="4788" b="5020"/>
          <a:stretch>
            <a:fillRect/>
          </a:stretch>
        </p:blipFill>
        <p:spPr bwMode="auto">
          <a:xfrm>
            <a:off x="3995738" y="2451100"/>
            <a:ext cx="2232025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圆角矩形 12"/>
          <p:cNvSpPr>
            <a:spLocks noChangeArrowheads="1"/>
          </p:cNvSpPr>
          <p:nvPr/>
        </p:nvSpPr>
        <p:spPr bwMode="auto">
          <a:xfrm>
            <a:off x="4489450" y="1049338"/>
            <a:ext cx="2540000" cy="420687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sym typeface="方正姚体" pitchFamily="2" charset="-122"/>
              </a:rPr>
              <a:t>   本馆公告实时查看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bldLvl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ing\Pictures\豌豆荚截图20130917135802.png"/>
          <p:cNvPicPr>
            <a:picLocks noChangeAspect="1" noChangeArrowheads="1"/>
          </p:cNvPicPr>
          <p:nvPr/>
        </p:nvPicPr>
        <p:blipFill>
          <a:blip r:embed="rId2" cstate="print"/>
          <a:srcRect t="5077" b="5128"/>
          <a:stretch>
            <a:fillRect/>
          </a:stretch>
        </p:blipFill>
        <p:spPr bwMode="auto">
          <a:xfrm>
            <a:off x="317500" y="981075"/>
            <a:ext cx="2232025" cy="33401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8195" name="Picture 4" descr="C:\Users\bing\Pictures\豌豆荚截图20130917140447.png"/>
          <p:cNvPicPr>
            <a:picLocks noChangeAspect="1" noChangeArrowheads="1"/>
          </p:cNvPicPr>
          <p:nvPr/>
        </p:nvPicPr>
        <p:blipFill>
          <a:blip r:embed="rId3" cstate="print"/>
          <a:srcRect t="14174" b="6284"/>
          <a:stretch>
            <a:fillRect/>
          </a:stretch>
        </p:blipFill>
        <p:spPr bwMode="auto">
          <a:xfrm>
            <a:off x="917575" y="1555750"/>
            <a:ext cx="2257425" cy="29940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8196" name="Picture 5" descr="C:\Users\bing\Pictures\豌豆荚截图20130917140506.png"/>
          <p:cNvPicPr>
            <a:picLocks noChangeAspect="1" noChangeArrowheads="1"/>
          </p:cNvPicPr>
          <p:nvPr/>
        </p:nvPicPr>
        <p:blipFill>
          <a:blip r:embed="rId4" cstate="print"/>
          <a:srcRect t="14174" b="5103"/>
          <a:stretch>
            <a:fillRect/>
          </a:stretch>
        </p:blipFill>
        <p:spPr bwMode="auto">
          <a:xfrm>
            <a:off x="1582738" y="2111375"/>
            <a:ext cx="2232025" cy="300196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8197" name="Picture 6" descr="C:\Users\bing\Pictures\豌豆荚截图20130917140552.png"/>
          <p:cNvPicPr>
            <a:picLocks noChangeAspect="1" noChangeArrowheads="1"/>
          </p:cNvPicPr>
          <p:nvPr/>
        </p:nvPicPr>
        <p:blipFill>
          <a:blip r:embed="rId5" cstate="print"/>
          <a:srcRect t="14174"/>
          <a:stretch>
            <a:fillRect/>
          </a:stretch>
        </p:blipFill>
        <p:spPr bwMode="auto">
          <a:xfrm>
            <a:off x="2511425" y="2708275"/>
            <a:ext cx="2262188" cy="32353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8198" name="圆角矩形 9"/>
          <p:cNvSpPr>
            <a:spLocks noChangeArrowheads="1"/>
          </p:cNvSpPr>
          <p:nvPr/>
        </p:nvSpPr>
        <p:spPr bwMode="auto">
          <a:xfrm>
            <a:off x="2711450" y="981075"/>
            <a:ext cx="4784725" cy="50323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多频道一站式统一检索</a:t>
            </a:r>
          </a:p>
        </p:txBody>
      </p:sp>
      <p:sp>
        <p:nvSpPr>
          <p:cNvPr id="8199" name="圆角矩形 10"/>
          <p:cNvSpPr>
            <a:spLocks noChangeArrowheads="1"/>
          </p:cNvSpPr>
          <p:nvPr/>
        </p:nvSpPr>
        <p:spPr bwMode="auto">
          <a:xfrm>
            <a:off x="3308350" y="1557338"/>
            <a:ext cx="4187825" cy="503237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图文立体展示</a:t>
            </a:r>
          </a:p>
        </p:txBody>
      </p:sp>
      <p:sp>
        <p:nvSpPr>
          <p:cNvPr id="8200" name="圆角矩形 11"/>
          <p:cNvSpPr>
            <a:spLocks noChangeArrowheads="1"/>
          </p:cNvSpPr>
          <p:nvPr/>
        </p:nvSpPr>
        <p:spPr bwMode="auto">
          <a:xfrm>
            <a:off x="3906838" y="2133600"/>
            <a:ext cx="3600450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多字段筛选、二次检索精确定位</a:t>
            </a:r>
          </a:p>
        </p:txBody>
      </p:sp>
      <p:sp>
        <p:nvSpPr>
          <p:cNvPr id="8201" name="圆角矩形 12"/>
          <p:cNvSpPr>
            <a:spLocks noChangeArrowheads="1"/>
          </p:cNvSpPr>
          <p:nvPr/>
        </p:nvSpPr>
        <p:spPr bwMode="auto">
          <a:xfrm>
            <a:off x="4905375" y="2781300"/>
            <a:ext cx="2590800" cy="50323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多种获取方式</a:t>
            </a:r>
          </a:p>
        </p:txBody>
      </p:sp>
      <p:sp>
        <p:nvSpPr>
          <p:cNvPr id="19466" name="TextBox 15"/>
          <p:cNvSpPr>
            <a:spLocks noChangeArrowheads="1"/>
          </p:cNvSpPr>
          <p:nvPr/>
        </p:nvSpPr>
        <p:spPr bwMode="auto">
          <a:xfrm>
            <a:off x="120650" y="338138"/>
            <a:ext cx="3717925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FFFF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基于数字资源的移动服务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ldLvl="0" animBg="1" autoUpdateAnimBg="0"/>
      <p:bldP spid="8199" grpId="0" bldLvl="0" animBg="1" autoUpdateAnimBg="0"/>
      <p:bldP spid="8200" grpId="0" bldLvl="0" animBg="1" autoUpdateAnimBg="0"/>
      <p:bldP spid="8201" grpId="0" bldLvl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5"/>
          <p:cNvSpPr>
            <a:spLocks noChangeArrowheads="1"/>
          </p:cNvSpPr>
          <p:nvPr/>
        </p:nvSpPr>
        <p:spPr bwMode="auto">
          <a:xfrm>
            <a:off x="120650" y="338138"/>
            <a:ext cx="2181225" cy="457200"/>
          </a:xfrm>
          <a:prstGeom prst="rect">
            <a:avLst/>
          </a:prstGeom>
          <a:solidFill>
            <a:srgbClr val="6FB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多种阅读方式</a:t>
            </a:r>
          </a:p>
        </p:txBody>
      </p:sp>
      <p:sp>
        <p:nvSpPr>
          <p:cNvPr id="9219" name="圆角矩形 11"/>
          <p:cNvSpPr>
            <a:spLocks noChangeArrowheads="1"/>
          </p:cNvSpPr>
          <p:nvPr/>
        </p:nvSpPr>
        <p:spPr bwMode="auto">
          <a:xfrm>
            <a:off x="3157538" y="838200"/>
            <a:ext cx="4779962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全文阅读，批注、目录、书签、进度跳转等</a:t>
            </a: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 cstate="print"/>
          <a:srcRect t="4926"/>
          <a:stretch>
            <a:fillRect/>
          </a:stretch>
        </p:blipFill>
        <p:spPr bwMode="auto">
          <a:xfrm>
            <a:off x="368300" y="836613"/>
            <a:ext cx="2449513" cy="37830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 cstate="print"/>
          <a:srcRect t="4514"/>
          <a:stretch>
            <a:fillRect/>
          </a:stretch>
        </p:blipFill>
        <p:spPr bwMode="auto">
          <a:xfrm>
            <a:off x="993775" y="1068388"/>
            <a:ext cx="2447925" cy="38004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222" name="圆角矩形 15"/>
          <p:cNvSpPr>
            <a:spLocks noChangeArrowheads="1"/>
          </p:cNvSpPr>
          <p:nvPr/>
        </p:nvSpPr>
        <p:spPr bwMode="auto">
          <a:xfrm>
            <a:off x="3575050" y="1412875"/>
            <a:ext cx="2325688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多种批注方式</a:t>
            </a: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4" cstate="print"/>
          <a:srcRect t="4178"/>
          <a:stretch>
            <a:fillRect/>
          </a:stretch>
        </p:blipFill>
        <p:spPr bwMode="auto">
          <a:xfrm>
            <a:off x="1598613" y="1268413"/>
            <a:ext cx="2441575" cy="38004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224" name="圆角矩形 17"/>
          <p:cNvSpPr>
            <a:spLocks noChangeArrowheads="1"/>
          </p:cNvSpPr>
          <p:nvPr/>
        </p:nvSpPr>
        <p:spPr bwMode="auto">
          <a:xfrm>
            <a:off x="4306888" y="2060575"/>
            <a:ext cx="2686050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目录、标注、书签展示</a:t>
            </a:r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5" cstate="print"/>
          <a:srcRect t="4788"/>
          <a:stretch>
            <a:fillRect/>
          </a:stretch>
        </p:blipFill>
        <p:spPr bwMode="auto">
          <a:xfrm>
            <a:off x="2127250" y="1628775"/>
            <a:ext cx="2444750" cy="378301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226" name="圆角矩形 20"/>
          <p:cNvSpPr>
            <a:spLocks noChangeArrowheads="1"/>
          </p:cNvSpPr>
          <p:nvPr/>
        </p:nvSpPr>
        <p:spPr bwMode="auto">
          <a:xfrm>
            <a:off x="4772025" y="2736850"/>
            <a:ext cx="3281363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离线图书，不受网络限制</a:t>
            </a:r>
          </a:p>
        </p:txBody>
      </p:sp>
      <p:pic>
        <p:nvPicPr>
          <p:cNvPr id="9227" name="Picture 7" descr="C:\Users\bing\Pictures\豌豆荚截图20130917142931.png"/>
          <p:cNvPicPr>
            <a:picLocks noChangeAspect="1" noChangeArrowheads="1"/>
          </p:cNvPicPr>
          <p:nvPr/>
        </p:nvPicPr>
        <p:blipFill>
          <a:blip r:embed="rId6" cstate="print"/>
          <a:srcRect t="4883" b="6618"/>
          <a:stretch>
            <a:fillRect/>
          </a:stretch>
        </p:blipFill>
        <p:spPr bwMode="auto">
          <a:xfrm>
            <a:off x="2792413" y="1917700"/>
            <a:ext cx="2376487" cy="38004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228" name="圆角矩形 23"/>
          <p:cNvSpPr>
            <a:spLocks noChangeArrowheads="1"/>
          </p:cNvSpPr>
          <p:nvPr/>
        </p:nvSpPr>
        <p:spPr bwMode="auto">
          <a:xfrm>
            <a:off x="5359400" y="3429000"/>
            <a:ext cx="2203450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文献传递</a:t>
            </a:r>
          </a:p>
        </p:txBody>
      </p:sp>
      <p:pic>
        <p:nvPicPr>
          <p:cNvPr id="9229" name="Picture 4"/>
          <p:cNvPicPr>
            <a:picLocks noChangeAspect="1" noChangeArrowheads="1"/>
          </p:cNvPicPr>
          <p:nvPr/>
        </p:nvPicPr>
        <p:blipFill>
          <a:blip r:embed="rId7" cstate="print"/>
          <a:srcRect t="4196"/>
          <a:stretch>
            <a:fillRect/>
          </a:stretch>
        </p:blipFill>
        <p:spPr bwMode="auto">
          <a:xfrm>
            <a:off x="3575050" y="2328863"/>
            <a:ext cx="2430463" cy="37830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230" name="圆角矩形 25"/>
          <p:cNvSpPr>
            <a:spLocks noChangeArrowheads="1"/>
          </p:cNvSpPr>
          <p:nvPr/>
        </p:nvSpPr>
        <p:spPr bwMode="auto">
          <a:xfrm>
            <a:off x="6146800" y="4146550"/>
            <a:ext cx="2298700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全国馆藏查看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6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ldLvl="0" animBg="1" autoUpdateAnimBg="0"/>
      <p:bldP spid="9222" grpId="0" bldLvl="0" animBg="1" autoUpdateAnimBg="0"/>
      <p:bldP spid="9224" grpId="0" bldLvl="0" animBg="1" autoUpdateAnimBg="0"/>
      <p:bldP spid="9226" grpId="0" bldLvl="0" animBg="1" autoUpdateAnimBg="0"/>
      <p:bldP spid="9228" grpId="0" bldLvl="0" animBg="1" autoUpdateAnimBg="0"/>
      <p:bldP spid="9230" grpId="0" bldLvl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 cstate="print"/>
          <a:srcRect t="4225"/>
          <a:stretch>
            <a:fillRect/>
          </a:stretch>
        </p:blipFill>
        <p:spPr bwMode="auto">
          <a:xfrm>
            <a:off x="900113" y="523875"/>
            <a:ext cx="29067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圆角矩形 10"/>
          <p:cNvSpPr>
            <a:spLocks noChangeArrowheads="1"/>
          </p:cNvSpPr>
          <p:nvPr/>
        </p:nvSpPr>
        <p:spPr bwMode="auto">
          <a:xfrm>
            <a:off x="4211638" y="523875"/>
            <a:ext cx="3744912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期刊来源、原文阅读、文献传递。实现</a:t>
            </a:r>
            <a:r>
              <a:rPr lang="en-US" altLang="zh-CN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ip</a:t>
            </a:r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范围外查看馆内资源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 t="4530"/>
          <a:stretch>
            <a:fillRect/>
          </a:stretch>
        </p:blipFill>
        <p:spPr bwMode="auto">
          <a:xfrm>
            <a:off x="900113" y="1339850"/>
            <a:ext cx="286543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圆角矩形 12"/>
          <p:cNvSpPr>
            <a:spLocks noChangeArrowheads="1"/>
          </p:cNvSpPr>
          <p:nvPr/>
        </p:nvSpPr>
        <p:spPr bwMode="auto">
          <a:xfrm>
            <a:off x="4211638" y="1339850"/>
            <a:ext cx="2689225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当天报纸概览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 cstate="print"/>
          <a:srcRect t="4468"/>
          <a:stretch>
            <a:fillRect/>
          </a:stretch>
        </p:blipFill>
        <p:spPr bwMode="auto">
          <a:xfrm>
            <a:off x="920750" y="2108200"/>
            <a:ext cx="284321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圆角矩形 14"/>
          <p:cNvSpPr>
            <a:spLocks noChangeArrowheads="1"/>
          </p:cNvSpPr>
          <p:nvPr/>
        </p:nvSpPr>
        <p:spPr bwMode="auto">
          <a:xfrm>
            <a:off x="4213225" y="2205038"/>
            <a:ext cx="2663825" cy="503237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实时在线阅读</a:t>
            </a:r>
          </a:p>
        </p:txBody>
      </p:sp>
      <p:pic>
        <p:nvPicPr>
          <p:cNvPr id="10248" name="Picture 5"/>
          <p:cNvPicPr>
            <a:picLocks noChangeAspect="1" noChangeArrowheads="1"/>
          </p:cNvPicPr>
          <p:nvPr/>
        </p:nvPicPr>
        <p:blipFill>
          <a:blip r:embed="rId5" cstate="print"/>
          <a:srcRect t="4181"/>
          <a:stretch>
            <a:fillRect/>
          </a:stretch>
        </p:blipFill>
        <p:spPr bwMode="auto">
          <a:xfrm>
            <a:off x="920750" y="2773363"/>
            <a:ext cx="2844800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圆角矩形 16"/>
          <p:cNvSpPr>
            <a:spLocks noChangeArrowheads="1"/>
          </p:cNvSpPr>
          <p:nvPr/>
        </p:nvSpPr>
        <p:spPr bwMode="auto">
          <a:xfrm>
            <a:off x="4210050" y="2997200"/>
            <a:ext cx="2632075" cy="5048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  <a:headEnd/>
            <a:tailEnd/>
          </a:ln>
        </p:spPr>
        <p:txBody>
          <a:bodyPr anchor="ctr"/>
          <a:lstStyle/>
          <a:p>
            <a:r>
              <a:rPr lang="zh-CN" altLang="en-US">
                <a:solidFill>
                  <a:srgbClr val="000000"/>
                </a:solidFill>
                <a:latin typeface="宋体" pitchFamily="2" charset="-122"/>
                <a:ea typeface="微软雅黑" pitchFamily="34" charset="-122"/>
                <a:sym typeface="宋体" pitchFamily="2" charset="-122"/>
              </a:rPr>
              <a:t>    报纸往期查看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 animBg="1" autoUpdateAnimBg="0"/>
      <p:bldP spid="10245" grpId="0" bldLvl="0" animBg="1" autoUpdateAnimBg="0"/>
      <p:bldP spid="10247" grpId="0" bldLvl="0" animBg="1" autoUpdateAnimBg="0"/>
      <p:bldP spid="10249" grpId="0" bldLvl="0" animBg="1" autoUpdateAnimBg="0"/>
    </p:bldLst>
  </p:timing>
</p:sld>
</file>

<file path=ppt/theme/theme1.xml><?xml version="1.0" encoding="utf-8"?>
<a:theme xmlns:a="http://schemas.openxmlformats.org/drawingml/2006/main" name="14_自定义设计方案">
  <a:themeElements>
    <a:clrScheme name="14_自定义设计方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自定义设计方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</TotalTime>
  <Pages>0</Pages>
  <Words>622</Words>
  <Characters>0</Characters>
  <Application>Microsoft Office PowerPoint</Application>
  <DocSecurity>0</DocSecurity>
  <PresentationFormat>全屏显示(4:3)</PresentationFormat>
  <Lines>0</Lines>
  <Paragraphs>114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6" baseType="lpstr">
      <vt:lpstr>Arial</vt:lpstr>
      <vt:lpstr>宋体</vt:lpstr>
      <vt:lpstr>Calibri</vt:lpstr>
      <vt:lpstr>黑体</vt:lpstr>
      <vt:lpstr>微软雅黑</vt:lpstr>
      <vt:lpstr>方正姚体</vt:lpstr>
      <vt:lpstr>Rockwell</vt:lpstr>
      <vt:lpstr>Wingdings 2</vt:lpstr>
      <vt:lpstr>Trebuchet MS</vt:lpstr>
      <vt:lpstr>14_自定义设计方案</vt:lpstr>
      <vt:lpstr>幻灯片 1</vt:lpstr>
      <vt:lpstr>幻灯片 2</vt:lpstr>
      <vt:lpstr>超星移动图书馆三个核心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超星移动图书馆</vt:lpstr>
      <vt:lpstr>幻灯片 22</vt:lpstr>
      <vt:lpstr>点击“个人中心”，点击“更多”输入借阅证账号与密码</vt:lpstr>
      <vt:lpstr>二、馆藏书目查询</vt:lpstr>
      <vt:lpstr>点击，查看馆藏信息。</vt:lpstr>
      <vt:lpstr>三、学术资源查询</vt:lpstr>
      <vt:lpstr>查看图书详细信息，提供全文获取方式</vt:lpstr>
      <vt:lpstr>四、我的订阅</vt:lpstr>
      <vt:lpstr>超星移动图书馆</vt:lpstr>
      <vt:lpstr>登陆：找APP应用下载安装</vt:lpstr>
      <vt:lpstr> 点击人像，选择所在的学校</vt:lpstr>
      <vt:lpstr>输入供阅证帐号与密码</vt:lpstr>
      <vt:lpstr>幻灯片 33</vt:lpstr>
      <vt:lpstr>幻灯片 34</vt:lpstr>
      <vt:lpstr>幻灯片 35</vt:lpstr>
      <vt:lpstr>幻灯片 36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</dc:creator>
  <cp:lastModifiedBy>莫丽珍</cp:lastModifiedBy>
  <cp:revision>44</cp:revision>
  <dcterms:created xsi:type="dcterms:W3CDTF">2013-11-03T17:57:00Z</dcterms:created>
  <dcterms:modified xsi:type="dcterms:W3CDTF">2017-12-08T07:24:27Z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2052-8.1.0.3477</vt:lpwstr>
  </property>
</Properties>
</file>