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93455" r:id="rId4"/>
  </p:sldMasterIdLst>
  <p:notesMasterIdLst>
    <p:notesMasterId r:id="rId32"/>
  </p:notesMasterIdLst>
  <p:sldIdLst>
    <p:sldId id="286" r:id="rId5"/>
    <p:sldId id="288" r:id="rId6"/>
    <p:sldId id="289" r:id="rId7"/>
    <p:sldId id="290" r:id="rId8"/>
    <p:sldId id="291" r:id="rId9"/>
    <p:sldId id="333" r:id="rId10"/>
    <p:sldId id="293" r:id="rId11"/>
    <p:sldId id="294" r:id="rId12"/>
    <p:sldId id="297" r:id="rId13"/>
    <p:sldId id="308" r:id="rId14"/>
    <p:sldId id="310" r:id="rId15"/>
    <p:sldId id="311" r:id="rId16"/>
    <p:sldId id="312" r:id="rId17"/>
    <p:sldId id="313" r:id="rId18"/>
    <p:sldId id="314" r:id="rId19"/>
    <p:sldId id="315" r:id="rId20"/>
    <p:sldId id="316" r:id="rId21"/>
    <p:sldId id="317" r:id="rId22"/>
    <p:sldId id="318" r:id="rId23"/>
    <p:sldId id="319" r:id="rId24"/>
    <p:sldId id="327" r:id="rId25"/>
    <p:sldId id="328" r:id="rId26"/>
    <p:sldId id="329" r:id="rId27"/>
    <p:sldId id="330" r:id="rId28"/>
    <p:sldId id="331" r:id="rId29"/>
    <p:sldId id="332" r:id="rId30"/>
    <p:sldId id="274" r:id="rId31"/>
  </p:sldIdLst>
  <p:sldSz cx="10080625" cy="7561263"/>
  <p:notesSz cx="6858000" cy="9144000"/>
  <p:embeddedFontLst>
    <p:embeddedFont>
      <p:font typeface="微软雅黑" panose="020B0503020204020204" pitchFamily="34" charset="-122"/>
      <p:regular r:id="rId33"/>
      <p:bold r:id="rId34"/>
    </p:embeddedFont>
    <p:embeddedFont>
      <p:font typeface="Arial Black" panose="020B0A04020102020204" pitchFamily="34" charset="0"/>
      <p:bold r:id="rId35"/>
    </p:embeddedFont>
    <p:embeddedFont>
      <p:font typeface="Century Gothic" panose="020B050202020202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504005" rtl="0" eaLnBrk="1" latinLnBrk="0" hangingPunct="1">
      <a:defRPr sz="2000" kern="1200">
        <a:solidFill>
          <a:schemeClr val="tx1"/>
        </a:solidFill>
        <a:latin typeface="+mn-lt"/>
        <a:ea typeface="+mn-ea"/>
        <a:cs typeface="+mn-cs"/>
      </a:defRPr>
    </a:lvl1pPr>
    <a:lvl2pPr marL="504005" algn="l" defTabSz="504005" rtl="0" eaLnBrk="1" latinLnBrk="0" hangingPunct="1">
      <a:defRPr sz="2000" kern="1200">
        <a:solidFill>
          <a:schemeClr val="tx1"/>
        </a:solidFill>
        <a:latin typeface="+mn-lt"/>
        <a:ea typeface="+mn-ea"/>
        <a:cs typeface="+mn-cs"/>
      </a:defRPr>
    </a:lvl2pPr>
    <a:lvl3pPr marL="1008011" algn="l" defTabSz="504005" rtl="0" eaLnBrk="1" latinLnBrk="0" hangingPunct="1">
      <a:defRPr sz="2000" kern="1200">
        <a:solidFill>
          <a:schemeClr val="tx1"/>
        </a:solidFill>
        <a:latin typeface="+mn-lt"/>
        <a:ea typeface="+mn-ea"/>
        <a:cs typeface="+mn-cs"/>
      </a:defRPr>
    </a:lvl3pPr>
    <a:lvl4pPr marL="1512016" algn="l" defTabSz="504005" rtl="0" eaLnBrk="1" latinLnBrk="0" hangingPunct="1">
      <a:defRPr sz="2000" kern="1200">
        <a:solidFill>
          <a:schemeClr val="tx1"/>
        </a:solidFill>
        <a:latin typeface="+mn-lt"/>
        <a:ea typeface="+mn-ea"/>
        <a:cs typeface="+mn-cs"/>
      </a:defRPr>
    </a:lvl4pPr>
    <a:lvl5pPr marL="2016022" algn="l" defTabSz="504005" rtl="0" eaLnBrk="1" latinLnBrk="0" hangingPunct="1">
      <a:defRPr sz="2000" kern="1200">
        <a:solidFill>
          <a:schemeClr val="tx1"/>
        </a:solidFill>
        <a:latin typeface="+mn-lt"/>
        <a:ea typeface="+mn-ea"/>
        <a:cs typeface="+mn-cs"/>
      </a:defRPr>
    </a:lvl5pPr>
    <a:lvl6pPr marL="2520027" algn="l" defTabSz="504005" rtl="0" eaLnBrk="1" latinLnBrk="0" hangingPunct="1">
      <a:defRPr sz="2000" kern="1200">
        <a:solidFill>
          <a:schemeClr val="tx1"/>
        </a:solidFill>
        <a:latin typeface="+mn-lt"/>
        <a:ea typeface="+mn-ea"/>
        <a:cs typeface="+mn-cs"/>
      </a:defRPr>
    </a:lvl6pPr>
    <a:lvl7pPr marL="3024032" algn="l" defTabSz="504005" rtl="0" eaLnBrk="1" latinLnBrk="0" hangingPunct="1">
      <a:defRPr sz="2000" kern="1200">
        <a:solidFill>
          <a:schemeClr val="tx1"/>
        </a:solidFill>
        <a:latin typeface="+mn-lt"/>
        <a:ea typeface="+mn-ea"/>
        <a:cs typeface="+mn-cs"/>
      </a:defRPr>
    </a:lvl7pPr>
    <a:lvl8pPr marL="3528038" algn="l" defTabSz="504005" rtl="0" eaLnBrk="1" latinLnBrk="0" hangingPunct="1">
      <a:defRPr sz="2000" kern="1200">
        <a:solidFill>
          <a:schemeClr val="tx1"/>
        </a:solidFill>
        <a:latin typeface="+mn-lt"/>
        <a:ea typeface="+mn-ea"/>
        <a:cs typeface="+mn-cs"/>
      </a:defRPr>
    </a:lvl8pPr>
    <a:lvl9pPr marL="4032043" algn="l" defTabSz="50400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91D"/>
    <a:srgbClr val="7891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9" autoAdjust="0"/>
    <p:restoredTop sz="97063" autoAdjust="0"/>
  </p:normalViewPr>
  <p:slideViewPr>
    <p:cSldViewPr snapToGrid="0" snapToObjects="1">
      <p:cViewPr varScale="1">
        <p:scale>
          <a:sx n="64" d="100"/>
          <a:sy n="64" d="100"/>
        </p:scale>
        <p:origin x="1194" y="60"/>
      </p:cViewPr>
      <p:guideLst>
        <p:guide orient="horz" pos="2382"/>
        <p:guide pos="3175"/>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8A82E-AA48-4B15-9A2B-F38AA32CB18D}" type="datetimeFigureOut">
              <a:rPr lang="zh-CN" altLang="en-US" smtClean="0"/>
              <a:pPr/>
              <a:t>2017/4/25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9FF34-B9CD-480C-B906-9E71C98D553D}" type="slidenum">
              <a:rPr lang="zh-CN" altLang="en-US" smtClean="0"/>
              <a:pPr/>
              <a:t>‹#›</a:t>
            </a:fld>
            <a:endParaRPr lang="zh-CN" altLang="en-US"/>
          </a:p>
        </p:txBody>
      </p:sp>
    </p:spTree>
    <p:extLst>
      <p:ext uri="{BB962C8B-B14F-4D97-AF65-F5344CB8AC3E}">
        <p14:creationId xmlns:p14="http://schemas.microsoft.com/office/powerpoint/2010/main" val="2728918491"/>
      </p:ext>
    </p:extLst>
  </p:cSld>
  <p:clrMap bg1="lt1" tx1="dk1" bg2="lt2" tx2="dk2" accent1="accent1" accent2="accent2" accent3="accent3" accent4="accent4" accent5="accent5" accent6="accent6" hlink="hlink" folHlink="folHlink"/>
  <p:notesStyle>
    <a:lvl1pPr marL="0" algn="l" defTabSz="1008011" rtl="0" eaLnBrk="1" latinLnBrk="0" hangingPunct="1">
      <a:defRPr sz="1300" kern="1200">
        <a:solidFill>
          <a:schemeClr val="tx1"/>
        </a:solidFill>
        <a:latin typeface="+mn-lt"/>
        <a:ea typeface="+mn-ea"/>
        <a:cs typeface="+mn-cs"/>
      </a:defRPr>
    </a:lvl1pPr>
    <a:lvl2pPr marL="504005" algn="l" defTabSz="1008011" rtl="0" eaLnBrk="1" latinLnBrk="0" hangingPunct="1">
      <a:defRPr sz="1300" kern="1200">
        <a:solidFill>
          <a:schemeClr val="tx1"/>
        </a:solidFill>
        <a:latin typeface="+mn-lt"/>
        <a:ea typeface="+mn-ea"/>
        <a:cs typeface="+mn-cs"/>
      </a:defRPr>
    </a:lvl2pPr>
    <a:lvl3pPr marL="1008011" algn="l" defTabSz="1008011" rtl="0" eaLnBrk="1" latinLnBrk="0" hangingPunct="1">
      <a:defRPr sz="1300" kern="1200">
        <a:solidFill>
          <a:schemeClr val="tx1"/>
        </a:solidFill>
        <a:latin typeface="+mn-lt"/>
        <a:ea typeface="+mn-ea"/>
        <a:cs typeface="+mn-cs"/>
      </a:defRPr>
    </a:lvl3pPr>
    <a:lvl4pPr marL="1512016" algn="l" defTabSz="1008011" rtl="0" eaLnBrk="1" latinLnBrk="0" hangingPunct="1">
      <a:defRPr sz="1300" kern="1200">
        <a:solidFill>
          <a:schemeClr val="tx1"/>
        </a:solidFill>
        <a:latin typeface="+mn-lt"/>
        <a:ea typeface="+mn-ea"/>
        <a:cs typeface="+mn-cs"/>
      </a:defRPr>
    </a:lvl4pPr>
    <a:lvl5pPr marL="2016022" algn="l" defTabSz="1008011" rtl="0" eaLnBrk="1" latinLnBrk="0" hangingPunct="1">
      <a:defRPr sz="1300" kern="1200">
        <a:solidFill>
          <a:schemeClr val="tx1"/>
        </a:solidFill>
        <a:latin typeface="+mn-lt"/>
        <a:ea typeface="+mn-ea"/>
        <a:cs typeface="+mn-cs"/>
      </a:defRPr>
    </a:lvl5pPr>
    <a:lvl6pPr marL="2520027" algn="l" defTabSz="1008011" rtl="0" eaLnBrk="1" latinLnBrk="0" hangingPunct="1">
      <a:defRPr sz="1300" kern="1200">
        <a:solidFill>
          <a:schemeClr val="tx1"/>
        </a:solidFill>
        <a:latin typeface="+mn-lt"/>
        <a:ea typeface="+mn-ea"/>
        <a:cs typeface="+mn-cs"/>
      </a:defRPr>
    </a:lvl6pPr>
    <a:lvl7pPr marL="3024032" algn="l" defTabSz="1008011" rtl="0" eaLnBrk="1" latinLnBrk="0" hangingPunct="1">
      <a:defRPr sz="1300" kern="1200">
        <a:solidFill>
          <a:schemeClr val="tx1"/>
        </a:solidFill>
        <a:latin typeface="+mn-lt"/>
        <a:ea typeface="+mn-ea"/>
        <a:cs typeface="+mn-cs"/>
      </a:defRPr>
    </a:lvl7pPr>
    <a:lvl8pPr marL="3528038" algn="l" defTabSz="1008011" rtl="0" eaLnBrk="1" latinLnBrk="0" hangingPunct="1">
      <a:defRPr sz="1300" kern="1200">
        <a:solidFill>
          <a:schemeClr val="tx1"/>
        </a:solidFill>
        <a:latin typeface="+mn-lt"/>
        <a:ea typeface="+mn-ea"/>
        <a:cs typeface="+mn-cs"/>
      </a:defRPr>
    </a:lvl8pPr>
    <a:lvl9pPr marL="4032043" algn="l" defTabSz="1008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a:t>
            </a:fld>
            <a:endParaRPr lang="zh-CN" altLang="en-US"/>
          </a:p>
        </p:txBody>
      </p:sp>
    </p:spTree>
    <p:extLst>
      <p:ext uri="{BB962C8B-B14F-4D97-AF65-F5344CB8AC3E}">
        <p14:creationId xmlns:p14="http://schemas.microsoft.com/office/powerpoint/2010/main" val="374337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12</a:t>
            </a:fld>
            <a:endParaRPr lang="zh-CN" altLang="en-US"/>
          </a:p>
        </p:txBody>
      </p:sp>
    </p:spTree>
    <p:extLst>
      <p:ext uri="{BB962C8B-B14F-4D97-AF65-F5344CB8AC3E}">
        <p14:creationId xmlns:p14="http://schemas.microsoft.com/office/powerpoint/2010/main" val="1004424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13</a:t>
            </a:fld>
            <a:endParaRPr lang="zh-CN" altLang="en-US"/>
          </a:p>
        </p:txBody>
      </p:sp>
    </p:spTree>
    <p:extLst>
      <p:ext uri="{BB962C8B-B14F-4D97-AF65-F5344CB8AC3E}">
        <p14:creationId xmlns:p14="http://schemas.microsoft.com/office/powerpoint/2010/main" val="279144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14</a:t>
            </a:fld>
            <a:endParaRPr lang="zh-CN" altLang="en-US"/>
          </a:p>
        </p:txBody>
      </p:sp>
    </p:spTree>
    <p:extLst>
      <p:ext uri="{BB962C8B-B14F-4D97-AF65-F5344CB8AC3E}">
        <p14:creationId xmlns:p14="http://schemas.microsoft.com/office/powerpoint/2010/main" val="207464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15</a:t>
            </a:fld>
            <a:endParaRPr lang="zh-CN" altLang="en-US"/>
          </a:p>
        </p:txBody>
      </p:sp>
    </p:spTree>
    <p:extLst>
      <p:ext uri="{BB962C8B-B14F-4D97-AF65-F5344CB8AC3E}">
        <p14:creationId xmlns:p14="http://schemas.microsoft.com/office/powerpoint/2010/main" val="106260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16</a:t>
            </a:fld>
            <a:endParaRPr lang="zh-CN" altLang="en-US"/>
          </a:p>
        </p:txBody>
      </p:sp>
    </p:spTree>
    <p:extLst>
      <p:ext uri="{BB962C8B-B14F-4D97-AF65-F5344CB8AC3E}">
        <p14:creationId xmlns:p14="http://schemas.microsoft.com/office/powerpoint/2010/main" val="240837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17</a:t>
            </a:fld>
            <a:endParaRPr lang="zh-CN" altLang="en-US"/>
          </a:p>
        </p:txBody>
      </p:sp>
    </p:spTree>
    <p:extLst>
      <p:ext uri="{BB962C8B-B14F-4D97-AF65-F5344CB8AC3E}">
        <p14:creationId xmlns:p14="http://schemas.microsoft.com/office/powerpoint/2010/main" val="284630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18</a:t>
            </a:fld>
            <a:endParaRPr lang="zh-CN" altLang="en-US"/>
          </a:p>
        </p:txBody>
      </p:sp>
    </p:spTree>
    <p:extLst>
      <p:ext uri="{BB962C8B-B14F-4D97-AF65-F5344CB8AC3E}">
        <p14:creationId xmlns:p14="http://schemas.microsoft.com/office/powerpoint/2010/main" val="281232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19</a:t>
            </a:fld>
            <a:endParaRPr lang="zh-CN" altLang="en-US"/>
          </a:p>
        </p:txBody>
      </p:sp>
    </p:spTree>
    <p:extLst>
      <p:ext uri="{BB962C8B-B14F-4D97-AF65-F5344CB8AC3E}">
        <p14:creationId xmlns:p14="http://schemas.microsoft.com/office/powerpoint/2010/main" val="41662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20</a:t>
            </a:fld>
            <a:endParaRPr lang="zh-CN" altLang="en-US"/>
          </a:p>
        </p:txBody>
      </p:sp>
    </p:spTree>
    <p:extLst>
      <p:ext uri="{BB962C8B-B14F-4D97-AF65-F5344CB8AC3E}">
        <p14:creationId xmlns:p14="http://schemas.microsoft.com/office/powerpoint/2010/main" val="202792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21</a:t>
            </a:fld>
            <a:endParaRPr lang="zh-CN" altLang="en-US"/>
          </a:p>
        </p:txBody>
      </p:sp>
    </p:spTree>
    <p:extLst>
      <p:ext uri="{BB962C8B-B14F-4D97-AF65-F5344CB8AC3E}">
        <p14:creationId xmlns:p14="http://schemas.microsoft.com/office/powerpoint/2010/main" val="296877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3</a:t>
            </a:fld>
            <a:endParaRPr lang="zh-CN" altLang="en-US"/>
          </a:p>
        </p:txBody>
      </p:sp>
    </p:spTree>
    <p:extLst>
      <p:ext uri="{BB962C8B-B14F-4D97-AF65-F5344CB8AC3E}">
        <p14:creationId xmlns:p14="http://schemas.microsoft.com/office/powerpoint/2010/main" val="15800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22</a:t>
            </a:fld>
            <a:endParaRPr lang="zh-CN" altLang="en-US"/>
          </a:p>
        </p:txBody>
      </p:sp>
    </p:spTree>
    <p:extLst>
      <p:ext uri="{BB962C8B-B14F-4D97-AF65-F5344CB8AC3E}">
        <p14:creationId xmlns:p14="http://schemas.microsoft.com/office/powerpoint/2010/main" val="1076430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23</a:t>
            </a:fld>
            <a:endParaRPr lang="zh-CN" altLang="en-US"/>
          </a:p>
        </p:txBody>
      </p:sp>
    </p:spTree>
    <p:extLst>
      <p:ext uri="{BB962C8B-B14F-4D97-AF65-F5344CB8AC3E}">
        <p14:creationId xmlns:p14="http://schemas.microsoft.com/office/powerpoint/2010/main" val="548688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25</a:t>
            </a:fld>
            <a:endParaRPr lang="zh-CN" altLang="en-US"/>
          </a:p>
        </p:txBody>
      </p:sp>
    </p:spTree>
    <p:extLst>
      <p:ext uri="{BB962C8B-B14F-4D97-AF65-F5344CB8AC3E}">
        <p14:creationId xmlns:p14="http://schemas.microsoft.com/office/powerpoint/2010/main" val="102492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26</a:t>
            </a:fld>
            <a:endParaRPr lang="zh-CN" altLang="en-US"/>
          </a:p>
        </p:txBody>
      </p:sp>
    </p:spTree>
    <p:extLst>
      <p:ext uri="{BB962C8B-B14F-4D97-AF65-F5344CB8AC3E}">
        <p14:creationId xmlns:p14="http://schemas.microsoft.com/office/powerpoint/2010/main" val="6805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4</a:t>
            </a:fld>
            <a:endParaRPr lang="zh-CN" altLang="en-US"/>
          </a:p>
        </p:txBody>
      </p:sp>
    </p:spTree>
    <p:extLst>
      <p:ext uri="{BB962C8B-B14F-4D97-AF65-F5344CB8AC3E}">
        <p14:creationId xmlns:p14="http://schemas.microsoft.com/office/powerpoint/2010/main" val="4809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5</a:t>
            </a:fld>
            <a:endParaRPr lang="zh-CN" altLang="en-US"/>
          </a:p>
        </p:txBody>
      </p:sp>
    </p:spTree>
    <p:extLst>
      <p:ext uri="{BB962C8B-B14F-4D97-AF65-F5344CB8AC3E}">
        <p14:creationId xmlns:p14="http://schemas.microsoft.com/office/powerpoint/2010/main" val="85054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6</a:t>
            </a:fld>
            <a:endParaRPr lang="zh-CN" altLang="en-US"/>
          </a:p>
        </p:txBody>
      </p:sp>
    </p:spTree>
    <p:extLst>
      <p:ext uri="{BB962C8B-B14F-4D97-AF65-F5344CB8AC3E}">
        <p14:creationId xmlns:p14="http://schemas.microsoft.com/office/powerpoint/2010/main" val="799670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7</a:t>
            </a:fld>
            <a:endParaRPr lang="zh-CN" altLang="en-US"/>
          </a:p>
        </p:txBody>
      </p:sp>
    </p:spTree>
    <p:extLst>
      <p:ext uri="{BB962C8B-B14F-4D97-AF65-F5344CB8AC3E}">
        <p14:creationId xmlns:p14="http://schemas.microsoft.com/office/powerpoint/2010/main" val="425836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8</a:t>
            </a:fld>
            <a:endParaRPr lang="zh-CN" altLang="en-US"/>
          </a:p>
        </p:txBody>
      </p:sp>
    </p:spTree>
    <p:extLst>
      <p:ext uri="{BB962C8B-B14F-4D97-AF65-F5344CB8AC3E}">
        <p14:creationId xmlns:p14="http://schemas.microsoft.com/office/powerpoint/2010/main" val="372826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10</a:t>
            </a:fld>
            <a:endParaRPr lang="zh-CN" altLang="en-US"/>
          </a:p>
        </p:txBody>
      </p:sp>
    </p:spTree>
    <p:extLst>
      <p:ext uri="{BB962C8B-B14F-4D97-AF65-F5344CB8AC3E}">
        <p14:creationId xmlns:p14="http://schemas.microsoft.com/office/powerpoint/2010/main" val="369147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F09FF34-B9CD-480C-B906-9E71C98D553D}" type="slidenum">
              <a:rPr lang="zh-CN" altLang="en-US" smtClean="0"/>
              <a:pPr/>
              <a:t>11</a:t>
            </a:fld>
            <a:endParaRPr lang="zh-CN" altLang="en-US"/>
          </a:p>
        </p:txBody>
      </p:sp>
    </p:spTree>
    <p:extLst>
      <p:ext uri="{BB962C8B-B14F-4D97-AF65-F5344CB8AC3E}">
        <p14:creationId xmlns:p14="http://schemas.microsoft.com/office/powerpoint/2010/main" val="394421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descr="模糊IMG_2247 cop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080625" cy="7561264"/>
          </a:xfrm>
          <a:prstGeom prst="rect">
            <a:avLst/>
          </a:prstGeom>
        </p:spPr>
      </p:pic>
    </p:spTree>
    <p:extLst>
      <p:ext uri="{BB962C8B-B14F-4D97-AF65-F5344CB8AC3E}">
        <p14:creationId xmlns:p14="http://schemas.microsoft.com/office/powerpoint/2010/main" val="275334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图片 1" descr="模糊IMG_224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080626" cy="7561263"/>
          </a:xfrm>
          <a:prstGeom prst="rect">
            <a:avLst/>
          </a:prstGeom>
        </p:spPr>
      </p:pic>
    </p:spTree>
    <p:extLst>
      <p:ext uri="{BB962C8B-B14F-4D97-AF65-F5344CB8AC3E}">
        <p14:creationId xmlns:p14="http://schemas.microsoft.com/office/powerpoint/2010/main" val="27053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2" r:id="rId2"/>
    <p:sldLayoutId id="2147493463" r:id="rId3"/>
    <p:sldLayoutId id="2147493464" r:id="rId4"/>
  </p:sldLayoutIdLst>
  <p:txStyles>
    <p:titleStyle>
      <a:lvl1pPr algn="ctr" defTabSz="504005" rtl="0" eaLnBrk="1" latinLnBrk="0" hangingPunct="1">
        <a:spcBef>
          <a:spcPct val="0"/>
        </a:spcBef>
        <a:buNone/>
        <a:defRPr sz="4800" kern="1200">
          <a:solidFill>
            <a:schemeClr val="tx1"/>
          </a:solidFill>
          <a:latin typeface="+mj-lt"/>
          <a:ea typeface="+mj-ea"/>
          <a:cs typeface="+mj-cs"/>
        </a:defRPr>
      </a:lvl1pPr>
    </p:titleStyle>
    <p:bodyStyle>
      <a:lvl1pPr marL="378004" indent="-378004" algn="l" defTabSz="504005" rtl="0" eaLnBrk="1" latinLnBrk="0" hangingPunct="1">
        <a:spcBef>
          <a:spcPct val="20000"/>
        </a:spcBef>
        <a:buFont typeface="Arial"/>
        <a:buChar char="•"/>
        <a:defRPr sz="3500" kern="1200">
          <a:solidFill>
            <a:schemeClr val="tx1"/>
          </a:solidFill>
          <a:latin typeface="+mn-lt"/>
          <a:ea typeface="+mn-ea"/>
          <a:cs typeface="+mn-cs"/>
        </a:defRPr>
      </a:lvl1pPr>
      <a:lvl2pPr marL="819009" indent="-315003" algn="l" defTabSz="504005" rtl="0" eaLnBrk="1" latinLnBrk="0" hangingPunct="1">
        <a:spcBef>
          <a:spcPct val="20000"/>
        </a:spcBef>
        <a:buFont typeface="Arial"/>
        <a:buChar char="–"/>
        <a:defRPr sz="3100" kern="1200">
          <a:solidFill>
            <a:schemeClr val="tx1"/>
          </a:solidFill>
          <a:latin typeface="+mn-lt"/>
          <a:ea typeface="+mn-ea"/>
          <a:cs typeface="+mn-cs"/>
        </a:defRPr>
      </a:lvl2pPr>
      <a:lvl3pPr marL="1260013" indent="-252003" algn="l" defTabSz="504005" rtl="0" eaLnBrk="1" latinLnBrk="0" hangingPunct="1">
        <a:spcBef>
          <a:spcPct val="20000"/>
        </a:spcBef>
        <a:buFont typeface="Arial"/>
        <a:buChar char="•"/>
        <a:defRPr sz="2600" kern="1200">
          <a:solidFill>
            <a:schemeClr val="tx1"/>
          </a:solidFill>
          <a:latin typeface="+mn-lt"/>
          <a:ea typeface="+mn-ea"/>
          <a:cs typeface="+mn-cs"/>
        </a:defRPr>
      </a:lvl3pPr>
      <a:lvl4pPr marL="1764019" indent="-252003" algn="l" defTabSz="504005" rtl="0" eaLnBrk="1" latinLnBrk="0" hangingPunct="1">
        <a:spcBef>
          <a:spcPct val="20000"/>
        </a:spcBef>
        <a:buFont typeface="Arial"/>
        <a:buChar char="–"/>
        <a:defRPr sz="2200" kern="1200">
          <a:solidFill>
            <a:schemeClr val="tx1"/>
          </a:solidFill>
          <a:latin typeface="+mn-lt"/>
          <a:ea typeface="+mn-ea"/>
          <a:cs typeface="+mn-cs"/>
        </a:defRPr>
      </a:lvl4pPr>
      <a:lvl5pPr marL="2268024" indent="-252003" algn="l" defTabSz="504005" rtl="0" eaLnBrk="1" latinLnBrk="0" hangingPunct="1">
        <a:spcBef>
          <a:spcPct val="20000"/>
        </a:spcBef>
        <a:buFont typeface="Arial"/>
        <a:buChar char="»"/>
        <a:defRPr sz="2200" kern="1200">
          <a:solidFill>
            <a:schemeClr val="tx1"/>
          </a:solidFill>
          <a:latin typeface="+mn-lt"/>
          <a:ea typeface="+mn-ea"/>
          <a:cs typeface="+mn-cs"/>
        </a:defRPr>
      </a:lvl5pPr>
      <a:lvl6pPr marL="2772030" indent="-252003" algn="l" defTabSz="504005" rtl="0" eaLnBrk="1" latinLnBrk="0" hangingPunct="1">
        <a:spcBef>
          <a:spcPct val="20000"/>
        </a:spcBef>
        <a:buFont typeface="Arial"/>
        <a:buChar char="•"/>
        <a:defRPr sz="2200" kern="1200">
          <a:solidFill>
            <a:schemeClr val="tx1"/>
          </a:solidFill>
          <a:latin typeface="+mn-lt"/>
          <a:ea typeface="+mn-ea"/>
          <a:cs typeface="+mn-cs"/>
        </a:defRPr>
      </a:lvl6pPr>
      <a:lvl7pPr marL="3276035" indent="-252003" algn="l" defTabSz="504005" rtl="0" eaLnBrk="1" latinLnBrk="0" hangingPunct="1">
        <a:spcBef>
          <a:spcPct val="20000"/>
        </a:spcBef>
        <a:buFont typeface="Arial"/>
        <a:buChar char="•"/>
        <a:defRPr sz="2200" kern="1200">
          <a:solidFill>
            <a:schemeClr val="tx1"/>
          </a:solidFill>
          <a:latin typeface="+mn-lt"/>
          <a:ea typeface="+mn-ea"/>
          <a:cs typeface="+mn-cs"/>
        </a:defRPr>
      </a:lvl7pPr>
      <a:lvl8pPr marL="3780040" indent="-252003" algn="l" defTabSz="504005" rtl="0" eaLnBrk="1" latinLnBrk="0" hangingPunct="1">
        <a:spcBef>
          <a:spcPct val="20000"/>
        </a:spcBef>
        <a:buFont typeface="Arial"/>
        <a:buChar char="•"/>
        <a:defRPr sz="2200" kern="1200">
          <a:solidFill>
            <a:schemeClr val="tx1"/>
          </a:solidFill>
          <a:latin typeface="+mn-lt"/>
          <a:ea typeface="+mn-ea"/>
          <a:cs typeface="+mn-cs"/>
        </a:defRPr>
      </a:lvl8pPr>
      <a:lvl9pPr marL="4284046" indent="-252003" algn="l" defTabSz="5040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005" rtl="0" eaLnBrk="1" latinLnBrk="0" hangingPunct="1">
        <a:defRPr sz="2000" kern="1200">
          <a:solidFill>
            <a:schemeClr val="tx1"/>
          </a:solidFill>
          <a:latin typeface="+mn-lt"/>
          <a:ea typeface="+mn-ea"/>
          <a:cs typeface="+mn-cs"/>
        </a:defRPr>
      </a:lvl1pPr>
      <a:lvl2pPr marL="504005" algn="l" defTabSz="504005" rtl="0" eaLnBrk="1" latinLnBrk="0" hangingPunct="1">
        <a:defRPr sz="2000" kern="1200">
          <a:solidFill>
            <a:schemeClr val="tx1"/>
          </a:solidFill>
          <a:latin typeface="+mn-lt"/>
          <a:ea typeface="+mn-ea"/>
          <a:cs typeface="+mn-cs"/>
        </a:defRPr>
      </a:lvl2pPr>
      <a:lvl3pPr marL="1008011" algn="l" defTabSz="504005" rtl="0" eaLnBrk="1" latinLnBrk="0" hangingPunct="1">
        <a:defRPr sz="2000" kern="1200">
          <a:solidFill>
            <a:schemeClr val="tx1"/>
          </a:solidFill>
          <a:latin typeface="+mn-lt"/>
          <a:ea typeface="+mn-ea"/>
          <a:cs typeface="+mn-cs"/>
        </a:defRPr>
      </a:lvl3pPr>
      <a:lvl4pPr marL="1512016" algn="l" defTabSz="504005" rtl="0" eaLnBrk="1" latinLnBrk="0" hangingPunct="1">
        <a:defRPr sz="2000" kern="1200">
          <a:solidFill>
            <a:schemeClr val="tx1"/>
          </a:solidFill>
          <a:latin typeface="+mn-lt"/>
          <a:ea typeface="+mn-ea"/>
          <a:cs typeface="+mn-cs"/>
        </a:defRPr>
      </a:lvl4pPr>
      <a:lvl5pPr marL="2016022" algn="l" defTabSz="504005" rtl="0" eaLnBrk="1" latinLnBrk="0" hangingPunct="1">
        <a:defRPr sz="2000" kern="1200">
          <a:solidFill>
            <a:schemeClr val="tx1"/>
          </a:solidFill>
          <a:latin typeface="+mn-lt"/>
          <a:ea typeface="+mn-ea"/>
          <a:cs typeface="+mn-cs"/>
        </a:defRPr>
      </a:lvl5pPr>
      <a:lvl6pPr marL="2520027" algn="l" defTabSz="504005" rtl="0" eaLnBrk="1" latinLnBrk="0" hangingPunct="1">
        <a:defRPr sz="2000" kern="1200">
          <a:solidFill>
            <a:schemeClr val="tx1"/>
          </a:solidFill>
          <a:latin typeface="+mn-lt"/>
          <a:ea typeface="+mn-ea"/>
          <a:cs typeface="+mn-cs"/>
        </a:defRPr>
      </a:lvl6pPr>
      <a:lvl7pPr marL="3024032" algn="l" defTabSz="504005" rtl="0" eaLnBrk="1" latinLnBrk="0" hangingPunct="1">
        <a:defRPr sz="2000" kern="1200">
          <a:solidFill>
            <a:schemeClr val="tx1"/>
          </a:solidFill>
          <a:latin typeface="+mn-lt"/>
          <a:ea typeface="+mn-ea"/>
          <a:cs typeface="+mn-cs"/>
        </a:defRPr>
      </a:lvl7pPr>
      <a:lvl8pPr marL="3528038" algn="l" defTabSz="504005" rtl="0" eaLnBrk="1" latinLnBrk="0" hangingPunct="1">
        <a:defRPr sz="2000" kern="1200">
          <a:solidFill>
            <a:schemeClr val="tx1"/>
          </a:solidFill>
          <a:latin typeface="+mn-lt"/>
          <a:ea typeface="+mn-ea"/>
          <a:cs typeface="+mn-cs"/>
        </a:defRPr>
      </a:lvl8pPr>
      <a:lvl9pPr marL="4032043" algn="l" defTabSz="5040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0" y="4120605"/>
            <a:ext cx="10080625"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grpSp>
        <p:nvGrpSpPr>
          <p:cNvPr id="3" name="组合 2"/>
          <p:cNvGrpSpPr/>
          <p:nvPr/>
        </p:nvGrpSpPr>
        <p:grpSpPr>
          <a:xfrm>
            <a:off x="3661243" y="969428"/>
            <a:ext cx="2679972" cy="2680254"/>
            <a:chOff x="4293177" y="800101"/>
            <a:chExt cx="3605645" cy="3605645"/>
          </a:xfrm>
        </p:grpSpPr>
        <p:sp>
          <p:nvSpPr>
            <p:cNvPr id="4" name="椭圆 3"/>
            <p:cNvSpPr/>
            <p:nvPr/>
          </p:nvSpPr>
          <p:spPr>
            <a:xfrm>
              <a:off x="4293177" y="800101"/>
              <a:ext cx="3605645" cy="3605645"/>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311881" y="818805"/>
              <a:ext cx="3568237" cy="3568237"/>
            </a:xfrm>
            <a:prstGeom prst="ellipse">
              <a:avLst/>
            </a:prstGeom>
            <a:gradFill flip="none" rotWithShape="1">
              <a:gsLst>
                <a:gs pos="0">
                  <a:schemeClr val="accent5">
                    <a:lumMod val="0"/>
                    <a:lumOff val="100000"/>
                  </a:schemeClr>
                </a:gs>
                <a:gs pos="35000">
                  <a:srgbClr val="FFFFFF"/>
                </a:gs>
                <a:gs pos="79000">
                  <a:schemeClr val="bg1">
                    <a:lumMod val="85000"/>
                  </a:schemeClr>
                </a:gs>
                <a:gs pos="63000">
                  <a:srgbClr val="E9E9E9"/>
                </a:gs>
                <a:gs pos="95000">
                  <a:schemeClr val="bg1">
                    <a:lumMod val="7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 y="4729008"/>
            <a:ext cx="10080625" cy="948170"/>
          </a:xfrm>
          <a:prstGeom prst="rect">
            <a:avLst/>
          </a:prstGeom>
          <a:noFill/>
        </p:spPr>
        <p:txBody>
          <a:bodyPr wrap="square" lIns="100801" tIns="50400" rIns="100801" bIns="50400" rtlCol="0">
            <a:spAutoFit/>
          </a:bodyPr>
          <a:lstStyle/>
          <a:p>
            <a:pPr algn="ctr"/>
            <a:r>
              <a:rPr lang="zh-CN" altLang="en-US"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维普考试</a:t>
            </a:r>
            <a:r>
              <a:rPr lang="zh-CN" altLang="en-US" sz="550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服务平台培训</a:t>
            </a:r>
            <a:endParaRPr lang="zh-CN" altLang="en-US" sz="55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endParaRPr>
          </a:p>
        </p:txBody>
      </p:sp>
      <p:pic>
        <p:nvPicPr>
          <p:cNvPr id="7" name="Picture 2" descr="E:\工作网盘\维普\VIPLOGO副本.png"/>
          <p:cNvPicPr>
            <a:picLocks noChangeAspect="1" noChangeArrowheads="1"/>
          </p:cNvPicPr>
          <p:nvPr/>
        </p:nvPicPr>
        <p:blipFill>
          <a:blip r:embed="rId2" cstate="print">
            <a:lum bright="10000" contrast="-10000"/>
          </a:blip>
          <a:srcRect/>
          <a:stretch>
            <a:fillRect/>
          </a:stretch>
        </p:blipFill>
        <p:spPr bwMode="auto">
          <a:xfrm>
            <a:off x="4006505" y="1903560"/>
            <a:ext cx="1993039" cy="1141825"/>
          </a:xfrm>
          <a:prstGeom prst="rect">
            <a:avLst/>
          </a:prstGeom>
          <a:noFill/>
          <a:effectLst>
            <a:innerShdw blurRad="88900" dist="38100" dir="16980000">
              <a:prstClr val="black">
                <a:alpha val="67000"/>
              </a:prstClr>
            </a:innerShdw>
          </a:effectLst>
        </p:spPr>
      </p:pic>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1819347"/>
            <a:ext cx="3438172" cy="3048500"/>
            <a:chOff x="423573" y="1816100"/>
            <a:chExt cx="3438172" cy="3048500"/>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438172" cy="2342398"/>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“职业资格考试”模块是以各种资格考试或从业执业考试为主要内容的真题试卷和模拟试卷，截至</a:t>
              </a:r>
              <a:r>
                <a:rPr lang="en-US" altLang="zh-CN" sz="1600" dirty="0" smtClean="0">
                  <a:solidFill>
                    <a:schemeClr val="bg1"/>
                  </a:solidFill>
                  <a:latin typeface="思源黑体 CN Normal" pitchFamily="34" charset="-122"/>
                  <a:ea typeface="思源黑体 CN Normal" pitchFamily="34" charset="-122"/>
                </a:rPr>
                <a:t>2016</a:t>
              </a:r>
              <a:r>
                <a:rPr lang="zh-CN" altLang="en-US" sz="1600" dirty="0" smtClean="0">
                  <a:solidFill>
                    <a:schemeClr val="bg1"/>
                  </a:solidFill>
                  <a:latin typeface="思源黑体 CN Normal" pitchFamily="34" charset="-122"/>
                  <a:ea typeface="思源黑体 CN Normal" pitchFamily="34" charset="-122"/>
                </a:rPr>
                <a:t>年</a:t>
              </a:r>
              <a:r>
                <a:rPr lang="en-US" altLang="zh-CN" sz="1600" dirty="0" smtClean="0">
                  <a:solidFill>
                    <a:schemeClr val="bg1"/>
                  </a:solidFill>
                  <a:latin typeface="思源黑体 CN Normal" pitchFamily="34" charset="-122"/>
                  <a:ea typeface="思源黑体 CN Normal" pitchFamily="34" charset="-122"/>
                </a:rPr>
                <a:t>5</a:t>
              </a:r>
              <a:r>
                <a:rPr lang="zh-CN" altLang="en-US" sz="1600" dirty="0" smtClean="0">
                  <a:solidFill>
                    <a:schemeClr val="bg1"/>
                  </a:solidFill>
                  <a:latin typeface="思源黑体 CN Normal" pitchFamily="34" charset="-122"/>
                  <a:ea typeface="思源黑体 CN Normal" pitchFamily="34" charset="-122"/>
                </a:rPr>
                <a:t>月</a:t>
              </a:r>
              <a:r>
                <a:rPr lang="en-US" altLang="zh-CN" sz="1600" dirty="0" smtClean="0">
                  <a:solidFill>
                    <a:schemeClr val="bg1"/>
                  </a:solidFill>
                  <a:latin typeface="思源黑体 CN Normal" pitchFamily="34" charset="-122"/>
                  <a:ea typeface="思源黑体 CN Normal" pitchFamily="34" charset="-122"/>
                </a:rPr>
                <a:t>9</a:t>
              </a:r>
              <a:r>
                <a:rPr lang="zh-CN" altLang="en-US" sz="1600" dirty="0" smtClean="0">
                  <a:solidFill>
                    <a:schemeClr val="bg1"/>
                  </a:solidFill>
                  <a:latin typeface="思源黑体 CN Normal" pitchFamily="34" charset="-122"/>
                  <a:ea typeface="思源黑体 CN Normal" pitchFamily="34" charset="-122"/>
                </a:rPr>
                <a:t>日，加工试卷</a:t>
              </a:r>
              <a:r>
                <a:rPr lang="en-US" altLang="zh-CN" sz="1600" dirty="0" smtClean="0">
                  <a:solidFill>
                    <a:schemeClr val="bg1"/>
                  </a:solidFill>
                  <a:latin typeface="思源黑体 CN Normal" pitchFamily="34" charset="-122"/>
                  <a:ea typeface="思源黑体 CN Normal" pitchFamily="34" charset="-122"/>
                </a:rPr>
                <a:t>12</a:t>
              </a:r>
              <a:r>
                <a:rPr lang="zh-CN" altLang="en-US" sz="1600" dirty="0" smtClean="0">
                  <a:solidFill>
                    <a:schemeClr val="bg1"/>
                  </a:solidFill>
                  <a:latin typeface="思源黑体 CN Normal" pitchFamily="34" charset="-122"/>
                  <a:ea typeface="思源黑体 CN Normal" pitchFamily="34" charset="-122"/>
                </a:rPr>
                <a:t>万套，其中包含</a:t>
              </a:r>
              <a:r>
                <a:rPr lang="en-US" altLang="zh-CN" sz="1600" dirty="0" smtClean="0">
                  <a:solidFill>
                    <a:schemeClr val="bg1"/>
                  </a:solidFill>
                  <a:latin typeface="思源黑体 CN Normal" pitchFamily="34" charset="-122"/>
                  <a:ea typeface="思源黑体 CN Normal" pitchFamily="34" charset="-122"/>
                </a:rPr>
                <a:t>1.7</a:t>
              </a:r>
              <a:r>
                <a:rPr lang="zh-CN" altLang="en-US" sz="1600" dirty="0" smtClean="0">
                  <a:solidFill>
                    <a:schemeClr val="bg1"/>
                  </a:solidFill>
                  <a:latin typeface="思源黑体 CN Normal" pitchFamily="34" charset="-122"/>
                  <a:ea typeface="思源黑体 CN Normal" pitchFamily="34" charset="-122"/>
                </a:rPr>
                <a:t>万套真题试卷，是目前国内职业资格考试试卷收藏最多最全的数据库平台。</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4" name="Picture 2"/>
          <p:cNvPicPr>
            <a:picLocks noChangeAspect="1" noChangeArrowheads="1"/>
          </p:cNvPicPr>
          <p:nvPr/>
        </p:nvPicPr>
        <p:blipFill>
          <a:blip r:embed="rId3"/>
          <a:srcRect/>
          <a:stretch>
            <a:fillRect/>
          </a:stretch>
        </p:blipFill>
        <p:spPr bwMode="auto">
          <a:xfrm>
            <a:off x="5129965" y="2047948"/>
            <a:ext cx="4545100" cy="5132900"/>
          </a:xfrm>
          <a:prstGeom prst="rect">
            <a:avLst/>
          </a:prstGeom>
          <a:noFill/>
          <a:ln w="9525" algn="ctr">
            <a:noFill/>
            <a:miter lim="800000"/>
            <a:headEnd/>
            <a:tailEnd/>
          </a:ln>
          <a:effectLst/>
        </p:spPr>
      </p:pic>
      <p:grpSp>
        <p:nvGrpSpPr>
          <p:cNvPr id="15" name="组合 15"/>
          <p:cNvGrpSpPr/>
          <p:nvPr/>
        </p:nvGrpSpPr>
        <p:grpSpPr>
          <a:xfrm>
            <a:off x="921571" y="5070451"/>
            <a:ext cx="3438172" cy="2062269"/>
            <a:chOff x="423573" y="1816100"/>
            <a:chExt cx="3438172" cy="2062269"/>
          </a:xfrm>
        </p:grpSpPr>
        <p:sp>
          <p:nvSpPr>
            <p:cNvPr id="18"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试卷类别</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9"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0" name="文本框 5"/>
            <p:cNvSpPr txBox="1"/>
            <p:nvPr/>
          </p:nvSpPr>
          <p:spPr>
            <a:xfrm>
              <a:off x="423573" y="2522202"/>
              <a:ext cx="343817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试卷分为公务员、执业资格、工程、法律、语言、计算机、经济、医学、研究生、综合等十大类，</a:t>
              </a:r>
              <a:r>
                <a:rPr lang="en-US" altLang="zh-CN" sz="1600" dirty="0" smtClean="0">
                  <a:solidFill>
                    <a:schemeClr val="bg1"/>
                  </a:solidFill>
                  <a:latin typeface="思源黑体 CN Normal" pitchFamily="34" charset="-122"/>
                  <a:ea typeface="思源黑体 CN Normal" pitchFamily="34" charset="-122"/>
                </a:rPr>
                <a:t>900</a:t>
              </a:r>
              <a:r>
                <a:rPr lang="zh-CN" altLang="en-US" sz="1600" dirty="0" smtClean="0">
                  <a:solidFill>
                    <a:schemeClr val="bg1"/>
                  </a:solidFill>
                  <a:latin typeface="思源黑体 CN Normal" pitchFamily="34" charset="-122"/>
                  <a:ea typeface="思源黑体 CN Normal" pitchFamily="34" charset="-122"/>
                </a:rPr>
                <a:t>多个细分考试科目。</a:t>
              </a:r>
            </a:p>
          </p:txBody>
        </p:sp>
      </p:gr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46377" y="3092543"/>
            <a:ext cx="2312180"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提供多种功能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949368" y="2533893"/>
            <a:ext cx="0" cy="1619195"/>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5932780" y="2533893"/>
            <a:ext cx="2123494" cy="1702223"/>
          </a:xfrm>
          <a:prstGeom prst="rect">
            <a:avLst/>
          </a:prstGeom>
          <a:noFill/>
        </p:spPr>
        <p:txBody>
          <a:bodyPr wrap="square" lIns="100801" tIns="50400" rIns="100801" bIns="50400" rtlCol="0">
            <a:spAutoFit/>
          </a:bodyPr>
          <a:lstStyle/>
          <a:p>
            <a:pPr>
              <a:lnSpc>
                <a:spcPct val="130000"/>
              </a:lnSpc>
            </a:pPr>
            <a:r>
              <a:rPr lang="en-US" altLang="zh-CN" sz="1600" dirty="0" smtClean="0">
                <a:solidFill>
                  <a:schemeClr val="bg1"/>
                </a:solidFill>
                <a:latin typeface="思源黑体 CN Normal" pitchFamily="34" charset="-122"/>
                <a:ea typeface="思源黑体 CN Normal" pitchFamily="34" charset="-122"/>
              </a:rPr>
              <a:t>1</a:t>
            </a:r>
            <a:r>
              <a:rPr lang="zh-CN" altLang="en-US" sz="1600" dirty="0" smtClean="0">
                <a:solidFill>
                  <a:schemeClr val="bg1"/>
                </a:solidFill>
                <a:latin typeface="思源黑体 CN Normal" pitchFamily="34" charset="-122"/>
                <a:ea typeface="思源黑体 CN Normal" pitchFamily="34" charset="-122"/>
              </a:rPr>
              <a:t>、试题</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试卷检索</a:t>
            </a:r>
          </a:p>
          <a:p>
            <a:pPr>
              <a:lnSpc>
                <a:spcPct val="130000"/>
              </a:lnSpc>
            </a:pPr>
            <a:r>
              <a:rPr lang="en-US" altLang="zh-CN" sz="1600" dirty="0" smtClean="0">
                <a:solidFill>
                  <a:schemeClr val="bg1"/>
                </a:solidFill>
                <a:latin typeface="思源黑体 CN Normal" pitchFamily="34" charset="-122"/>
                <a:ea typeface="思源黑体 CN Normal" pitchFamily="34" charset="-122"/>
              </a:rPr>
              <a:t>2</a:t>
            </a:r>
            <a:r>
              <a:rPr lang="zh-CN" altLang="en-US" sz="1600" dirty="0" smtClean="0">
                <a:solidFill>
                  <a:schemeClr val="bg1"/>
                </a:solidFill>
                <a:latin typeface="思源黑体 CN Normal" pitchFamily="34" charset="-122"/>
                <a:ea typeface="思源黑体 CN Normal" pitchFamily="34" charset="-122"/>
              </a:rPr>
              <a:t>、专项训练</a:t>
            </a:r>
          </a:p>
          <a:p>
            <a:pPr>
              <a:lnSpc>
                <a:spcPct val="130000"/>
              </a:lnSpc>
            </a:pPr>
            <a:r>
              <a:rPr lang="en-US" altLang="zh-CN" sz="1600" dirty="0" smtClean="0">
                <a:solidFill>
                  <a:schemeClr val="bg1"/>
                </a:solidFill>
                <a:latin typeface="思源黑体 CN Normal" pitchFamily="34" charset="-122"/>
                <a:ea typeface="思源黑体 CN Normal" pitchFamily="34" charset="-122"/>
              </a:rPr>
              <a:t>3</a:t>
            </a:r>
            <a:r>
              <a:rPr lang="zh-CN" altLang="en-US" sz="1600" dirty="0" smtClean="0">
                <a:solidFill>
                  <a:schemeClr val="bg1"/>
                </a:solidFill>
                <a:latin typeface="思源黑体 CN Normal" pitchFamily="34" charset="-122"/>
                <a:ea typeface="思源黑体 CN Normal" pitchFamily="34" charset="-122"/>
              </a:rPr>
              <a:t>、随机组卷</a:t>
            </a:r>
          </a:p>
          <a:p>
            <a:pPr>
              <a:lnSpc>
                <a:spcPct val="130000"/>
              </a:lnSpc>
            </a:pPr>
            <a:r>
              <a:rPr lang="en-US" altLang="zh-CN" sz="1600" dirty="0" smtClean="0">
                <a:solidFill>
                  <a:schemeClr val="bg1"/>
                </a:solidFill>
                <a:latin typeface="思源黑体 CN Normal" pitchFamily="34" charset="-122"/>
                <a:ea typeface="思源黑体 CN Normal" pitchFamily="34" charset="-122"/>
              </a:rPr>
              <a:t>4</a:t>
            </a:r>
            <a:r>
              <a:rPr lang="zh-CN" altLang="en-US" sz="1600" dirty="0" smtClean="0">
                <a:solidFill>
                  <a:schemeClr val="bg1"/>
                </a:solidFill>
                <a:latin typeface="思源黑体 CN Normal" pitchFamily="34" charset="-122"/>
                <a:ea typeface="思源黑体 CN Normal" pitchFamily="34" charset="-122"/>
              </a:rPr>
              <a:t>、考试日历</a:t>
            </a:r>
          </a:p>
          <a:p>
            <a:pPr>
              <a:lnSpc>
                <a:spcPct val="130000"/>
              </a:lnSpc>
            </a:pPr>
            <a:r>
              <a:rPr lang="en-US" altLang="zh-CN" sz="1600" dirty="0" smtClean="0">
                <a:solidFill>
                  <a:schemeClr val="bg1"/>
                </a:solidFill>
                <a:latin typeface="思源黑体 CN Normal" pitchFamily="34" charset="-122"/>
                <a:ea typeface="思源黑体 CN Normal" pitchFamily="34" charset="-122"/>
              </a:rPr>
              <a:t>5</a:t>
            </a:r>
            <a:r>
              <a:rPr lang="zh-CN" altLang="en-US" sz="1600" dirty="0" smtClean="0">
                <a:solidFill>
                  <a:schemeClr val="bg1"/>
                </a:solidFill>
                <a:latin typeface="思源黑体 CN Normal" pitchFamily="34" charset="-122"/>
                <a:ea typeface="思源黑体 CN Normal" pitchFamily="34" charset="-122"/>
              </a:rPr>
              <a:t>、考试大纲</a:t>
            </a: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245760" y="376631"/>
            <a:ext cx="3589113"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1" name="Picture 2"/>
          <p:cNvPicPr>
            <a:picLocks noChangeAspect="1" noChangeArrowheads="1"/>
          </p:cNvPicPr>
          <p:nvPr/>
        </p:nvPicPr>
        <p:blipFill>
          <a:blip r:embed="rId3"/>
          <a:srcRect/>
          <a:stretch>
            <a:fillRect/>
          </a:stretch>
        </p:blipFill>
        <p:spPr bwMode="auto">
          <a:xfrm>
            <a:off x="824137" y="4729064"/>
            <a:ext cx="8537576" cy="2082335"/>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921571" y="3309932"/>
            <a:ext cx="3438172" cy="1448062"/>
            <a:chOff x="423573" y="1816100"/>
            <a:chExt cx="34381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专项训练</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根据薄弱环节，针对某种题型的强化训练。</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6" name="Picture 2"/>
          <p:cNvPicPr>
            <a:picLocks noChangeAspect="1" noChangeArrowheads="1"/>
          </p:cNvPicPr>
          <p:nvPr/>
        </p:nvPicPr>
        <p:blipFill>
          <a:blip r:embed="rId3"/>
          <a:srcRect/>
          <a:stretch>
            <a:fillRect/>
          </a:stretch>
        </p:blipFill>
        <p:spPr bwMode="auto">
          <a:xfrm>
            <a:off x="4635514" y="2228421"/>
            <a:ext cx="5020749" cy="4250198"/>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41022"/>
            <a:ext cx="7148372" cy="1448062"/>
            <a:chOff x="423573" y="1816100"/>
            <a:chExt cx="71483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随机组卷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根据用户自选考试科目，在历年真题和模拟试卷中随机抽取相应试题，</a:t>
              </a:r>
              <a:endParaRPr lang="en-US" altLang="zh-CN" sz="1600" dirty="0" smtClean="0">
                <a:solidFill>
                  <a:schemeClr val="bg1"/>
                </a:solidFill>
                <a:latin typeface="思源黑体 CN Normal" pitchFamily="34" charset="-122"/>
                <a:ea typeface="思源黑体 CN Normal" pitchFamily="34" charset="-122"/>
              </a:endParaRPr>
            </a:p>
            <a:p>
              <a:pPr>
                <a:lnSpc>
                  <a:spcPct val="130000"/>
                </a:lnSpc>
              </a:pPr>
              <a:r>
                <a:rPr lang="zh-CN" altLang="en-US" sz="1600" dirty="0" smtClean="0">
                  <a:solidFill>
                    <a:schemeClr val="bg1"/>
                  </a:solidFill>
                  <a:latin typeface="思源黑体 CN Normal" pitchFamily="34" charset="-122"/>
                  <a:ea typeface="思源黑体 CN Normal" pitchFamily="34" charset="-122"/>
                </a:rPr>
                <a:t>组成更具针对性和练习价值的模拟试卷供用户自测练习。</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2416544" y="3781678"/>
            <a:ext cx="5421172" cy="3381121"/>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41022"/>
            <a:ext cx="7148372" cy="1448062"/>
            <a:chOff x="423573" y="1816100"/>
            <a:chExt cx="7148372" cy="1448062"/>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考试日历</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41960"/>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当年度各类从业</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职业资格考试时间表，</a:t>
              </a:r>
              <a:endParaRPr lang="en-US" altLang="zh-CN" sz="1600" dirty="0" smtClean="0">
                <a:solidFill>
                  <a:schemeClr val="bg1"/>
                </a:solidFill>
                <a:latin typeface="思源黑体 CN Normal" pitchFamily="34" charset="-122"/>
                <a:ea typeface="思源黑体 CN Normal" pitchFamily="34" charset="-122"/>
              </a:endParaRPr>
            </a:p>
            <a:p>
              <a:pPr>
                <a:lnSpc>
                  <a:spcPct val="130000"/>
                </a:lnSpc>
              </a:pPr>
              <a:r>
                <a:rPr lang="zh-CN" altLang="en-US" sz="1600" dirty="0" smtClean="0">
                  <a:solidFill>
                    <a:schemeClr val="bg1"/>
                  </a:solidFill>
                  <a:latin typeface="思源黑体 CN Normal" pitchFamily="34" charset="-122"/>
                  <a:ea typeface="思源黑体 CN Normal" pitchFamily="34" charset="-122"/>
                </a:rPr>
                <a:t>根据各科目考试官方机构发布的考试安排进行更新。</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2623755" y="3686628"/>
            <a:ext cx="5188532" cy="3395663"/>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102006"/>
            <a:chOff x="423573" y="1816100"/>
            <a:chExt cx="7148372" cy="1102006"/>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试题与试卷检索</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根据知识点快速定位试卷或者试题。</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2014066" y="3352801"/>
            <a:ext cx="6171811" cy="3657597"/>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742181"/>
            <a:chOff x="423573" y="1816100"/>
            <a:chExt cx="71483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注意事项</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平台支持机构所属个人用户的个性化应用功能。用户点击机构</a:t>
              </a:r>
              <a:r>
                <a:rPr lang="en-US" altLang="zh-CN" sz="1600" dirty="0" smtClean="0">
                  <a:solidFill>
                    <a:schemeClr val="bg1"/>
                  </a:solidFill>
                  <a:latin typeface="思源黑体 CN Normal" pitchFamily="34" charset="-122"/>
                  <a:ea typeface="思源黑体 CN Normal" pitchFamily="34" charset="-122"/>
                </a:rPr>
                <a:t>IP</a:t>
              </a:r>
              <a:r>
                <a:rPr lang="zh-CN" altLang="en-US" sz="1600" dirty="0" smtClean="0">
                  <a:solidFill>
                    <a:schemeClr val="bg1"/>
                  </a:solidFill>
                  <a:latin typeface="思源黑体 CN Normal" pitchFamily="34" charset="-122"/>
                  <a:ea typeface="思源黑体 CN Normal" pitchFamily="34" charset="-122"/>
                </a:rPr>
                <a:t>登录模式（用户名通常显示为：</a:t>
              </a:r>
              <a:r>
                <a:rPr lang="en-US" altLang="zh-CN" sz="1600" dirty="0" smtClean="0">
                  <a:solidFill>
                    <a:schemeClr val="bg1"/>
                  </a:solidFill>
                  <a:latin typeface="思源黑体 CN Normal" pitchFamily="34" charset="-122"/>
                  <a:ea typeface="思源黑体 CN Normal" pitchFamily="34" charset="-122"/>
                </a:rPr>
                <a:t>XX</a:t>
              </a:r>
              <a:r>
                <a:rPr lang="zh-CN" altLang="en-US" sz="1600" dirty="0" smtClean="0">
                  <a:solidFill>
                    <a:schemeClr val="bg1"/>
                  </a:solidFill>
                  <a:latin typeface="思源黑体 CN Normal" pitchFamily="34" charset="-122"/>
                  <a:ea typeface="思源黑体 CN Normal" pitchFamily="34" charset="-122"/>
                </a:rPr>
                <a:t>大学您好）后方的“进入我的题库”，即可注册个性化用户名，使用平台的个性化功能及移动应用“维普考典”。</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1545689" y="3799315"/>
            <a:ext cx="7148372" cy="3125633"/>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422093"/>
            <a:chOff x="423573" y="1816100"/>
            <a:chExt cx="7148372" cy="1422093"/>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个性化功能</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平台提供“收藏试卷”、“收藏试题”、“错题库”、“做题记录”等个性化功能，全面辅助用户提高学习效率。</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职业资格考试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896142" y="3718851"/>
            <a:ext cx="4931459" cy="1883665"/>
          </a:xfrm>
          <a:prstGeom prst="rect">
            <a:avLst/>
          </a:prstGeom>
          <a:noFill/>
          <a:ln w="9525" algn="ctr">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4760657" y="4285068"/>
            <a:ext cx="4467749" cy="2809064"/>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742181"/>
            <a:chOff x="423573" y="1816100"/>
            <a:chExt cx="7148372" cy="1742181"/>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模块简介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036079"/>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“高校课程试题” 模块是以高校课程试题为主要内容的试题资源，目前试题量已达到</a:t>
              </a:r>
              <a:r>
                <a:rPr lang="en-US" altLang="zh-CN" sz="1600" dirty="0" smtClean="0">
                  <a:solidFill>
                    <a:schemeClr val="bg1"/>
                  </a:solidFill>
                  <a:latin typeface="思源黑体 CN Normal" pitchFamily="34" charset="-122"/>
                  <a:ea typeface="思源黑体 CN Normal" pitchFamily="34" charset="-122"/>
                </a:rPr>
                <a:t>90</a:t>
              </a:r>
              <a:r>
                <a:rPr lang="zh-CN" altLang="en-US" sz="1600" dirty="0" smtClean="0">
                  <a:solidFill>
                    <a:schemeClr val="bg1"/>
                  </a:solidFill>
                  <a:latin typeface="思源黑体 CN Normal" pitchFamily="34" charset="-122"/>
                  <a:ea typeface="思源黑体 CN Normal" pitchFamily="34" charset="-122"/>
                </a:rPr>
                <a:t>万道，类目涉及理、工、农、医、文、史、哲、法等共</a:t>
              </a:r>
              <a:r>
                <a:rPr lang="en-US" altLang="zh-CN" sz="1600" dirty="0" smtClean="0">
                  <a:solidFill>
                    <a:schemeClr val="bg1"/>
                  </a:solidFill>
                  <a:latin typeface="思源黑体 CN Normal" pitchFamily="34" charset="-122"/>
                  <a:ea typeface="思源黑体 CN Normal" pitchFamily="34" charset="-122"/>
                </a:rPr>
                <a:t>10</a:t>
              </a:r>
              <a:r>
                <a:rPr lang="zh-CN" altLang="en-US" sz="1600" dirty="0" smtClean="0">
                  <a:solidFill>
                    <a:schemeClr val="bg1"/>
                  </a:solidFill>
                  <a:latin typeface="思源黑体 CN Normal" pitchFamily="34" charset="-122"/>
                  <a:ea typeface="思源黑体 CN Normal" pitchFamily="34" charset="-122"/>
                </a:rPr>
                <a:t>个大类及数百个课程小类。</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高校课程试题</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2633877" y="3846289"/>
            <a:ext cx="4848974" cy="3190625"/>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1102006"/>
            <a:chOff x="423573" y="1816100"/>
            <a:chExt cx="7148372" cy="1102006"/>
          </a:xfrm>
        </p:grpSpPr>
        <p:sp>
          <p:nvSpPr>
            <p:cNvPr id="3" name="文本框 2"/>
            <p:cNvSpPr txBox="1"/>
            <p:nvPr/>
          </p:nvSpPr>
          <p:spPr>
            <a:xfrm>
              <a:off x="423573" y="1816100"/>
              <a:ext cx="4260026"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试题信息完善</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395904"/>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支持按照题型筛选试题，试题提供答案及部分知识点解析。</a:t>
              </a:r>
            </a:p>
          </p:txBody>
        </p:sp>
      </p:grpSp>
      <p:sp>
        <p:nvSpPr>
          <p:cNvPr id="8" name="文本框 7"/>
          <p:cNvSpPr txBox="1"/>
          <p:nvPr/>
        </p:nvSpPr>
        <p:spPr>
          <a:xfrm>
            <a:off x="3245760" y="376631"/>
            <a:ext cx="358911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高校课程试题</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9" name="Picture 2"/>
          <p:cNvPicPr>
            <a:picLocks noChangeAspect="1" noChangeArrowheads="1"/>
          </p:cNvPicPr>
          <p:nvPr/>
        </p:nvPicPr>
        <p:blipFill>
          <a:blip r:embed="rId3"/>
          <a:srcRect/>
          <a:stretch>
            <a:fillRect/>
          </a:stretch>
        </p:blipFill>
        <p:spPr bwMode="auto">
          <a:xfrm>
            <a:off x="1632772" y="3323091"/>
            <a:ext cx="6930655" cy="3701094"/>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423573" y="2864462"/>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维普考试服务平台</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3449384"/>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3570564"/>
            <a:ext cx="3205992" cy="203314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维普考试服务平台是一个从单纯海量题库资源扩充到教学场景应用的考试信息化产品。平台包含职业资格考试、高校课程试题、在线考试、 移动助手</a:t>
            </a:r>
            <a:r>
              <a:rPr lang="en-US" altLang="zh-CN" sz="1600" dirty="0" smtClean="0">
                <a:solidFill>
                  <a:schemeClr val="bg1"/>
                </a:solidFill>
                <a:latin typeface="思源黑体 CN Normal" pitchFamily="34" charset="-122"/>
                <a:ea typeface="思源黑体 CN Normal" pitchFamily="34" charset="-122"/>
              </a:rPr>
              <a:t>4</a:t>
            </a:r>
            <a:r>
              <a:rPr lang="zh-CN" altLang="en-US" sz="1600" dirty="0" smtClean="0">
                <a:solidFill>
                  <a:schemeClr val="bg1"/>
                </a:solidFill>
                <a:latin typeface="思源黑体 CN Normal" pitchFamily="34" charset="-122"/>
                <a:ea typeface="思源黑体 CN Normal" pitchFamily="34" charset="-122"/>
              </a:rPr>
              <a:t>个功能模块。</a:t>
            </a:r>
          </a:p>
          <a:p>
            <a:pPr>
              <a:lnSpc>
                <a:spcPct val="130000"/>
              </a:lnSpc>
            </a:pP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810016" y="376631"/>
            <a:ext cx="2460599" cy="778893"/>
          </a:xfrm>
          <a:prstGeom prst="rect">
            <a:avLst/>
          </a:prstGeom>
          <a:noFill/>
        </p:spPr>
        <p:txBody>
          <a:bodyPr wrap="none" lIns="100801" tIns="50400" rIns="100801" bIns="50400" rtlCol="0">
            <a:spAutoFit/>
          </a:bodyPr>
          <a:lstStyle/>
          <a:p>
            <a:pPr algn="ctr"/>
            <a:r>
              <a:rPr kumimoji="1" lang="zh-CN" altLang="en-US" sz="4400" dirty="0">
                <a:solidFill>
                  <a:srgbClr val="323232"/>
                </a:solidFill>
                <a:latin typeface="思源黑体 CN Heavy" pitchFamily="34" charset="-122"/>
                <a:ea typeface="思源黑体 CN Heavy" pitchFamily="34" charset="-122"/>
                <a:cs typeface="Arial Black"/>
              </a:rPr>
              <a:t>平台</a:t>
            </a:r>
            <a:r>
              <a:rPr kumimoji="1" lang="zh-CN" altLang="en-US" sz="4400" dirty="0" smtClean="0">
                <a:solidFill>
                  <a:srgbClr val="323232"/>
                </a:solidFill>
                <a:latin typeface="思源黑体 CN Heavy" pitchFamily="34" charset="-122"/>
                <a:ea typeface="思源黑体 CN Heavy" pitchFamily="34" charset="-122"/>
                <a:cs typeface="Arial Black"/>
              </a:rPr>
              <a:t>概述</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6"/>
          <p:cNvPicPr>
            <a:picLocks noChangeAspect="1" noChangeArrowheads="1"/>
          </p:cNvPicPr>
          <p:nvPr/>
        </p:nvPicPr>
        <p:blipFill>
          <a:blip r:embed="rId3"/>
          <a:srcRect/>
          <a:stretch>
            <a:fillRect/>
          </a:stretch>
        </p:blipFill>
        <p:spPr bwMode="auto">
          <a:xfrm>
            <a:off x="4157604" y="2191322"/>
            <a:ext cx="5648527" cy="3913553"/>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1545688" y="1926508"/>
            <a:ext cx="7148372" cy="2062269"/>
            <a:chOff x="423573" y="1816100"/>
            <a:chExt cx="7148372" cy="2062269"/>
          </a:xfrm>
        </p:grpSpPr>
        <p:sp>
          <p:nvSpPr>
            <p:cNvPr id="3" name="文本框 2"/>
            <p:cNvSpPr txBox="1"/>
            <p:nvPr/>
          </p:nvSpPr>
          <p:spPr>
            <a:xfrm>
              <a:off x="423573" y="1816100"/>
              <a:ext cx="4260026"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模块介绍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71483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714837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在线考试”模块帮助机构实现将传统纸质载体的考试模式向更高管理效率的网络考试模式转化，改变传统考试选题、出卷、印刷、发卷、评卷整个过程需要耗费大量时间、人力、物力的缺点，通过在线考试的使用，提升机构整体的教学管理效率。</a:t>
              </a:r>
            </a:p>
          </p:txBody>
        </p:sp>
      </p:gr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在线考试</a:t>
            </a:r>
            <a:endParaRPr kumimoji="1" lang="zh-CN" altLang="en-US" sz="4400" dirty="0">
              <a:solidFill>
                <a:srgbClr val="323232"/>
              </a:solidFill>
              <a:latin typeface="思源黑体 CN Heavy" pitchFamily="34" charset="-122"/>
              <a:ea typeface="思源黑体 CN Heavy" pitchFamily="34" charset="-122"/>
              <a:cs typeface="Arial Black"/>
            </a:endParaRPr>
          </a:p>
        </p:txBody>
      </p:sp>
      <p:pic>
        <p:nvPicPr>
          <p:cNvPr id="10" name="Picture 2"/>
          <p:cNvPicPr>
            <a:picLocks noChangeAspect="1" noChangeArrowheads="1"/>
          </p:cNvPicPr>
          <p:nvPr/>
        </p:nvPicPr>
        <p:blipFill>
          <a:blip r:embed="rId3"/>
          <a:srcRect/>
          <a:stretch>
            <a:fillRect/>
          </a:stretch>
        </p:blipFill>
        <p:spPr bwMode="auto">
          <a:xfrm>
            <a:off x="1697510" y="4107544"/>
            <a:ext cx="6822382" cy="2960914"/>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pic>
        <p:nvPicPr>
          <p:cNvPr id="1027" name="Picture 3" descr="E:\工作网盘\维普\市场部\PPT2015\考试移动.png"/>
          <p:cNvPicPr>
            <a:picLocks noChangeAspect="1" noChangeArrowheads="1"/>
          </p:cNvPicPr>
          <p:nvPr/>
        </p:nvPicPr>
        <p:blipFill>
          <a:blip r:embed="rId3"/>
          <a:srcRect/>
          <a:stretch>
            <a:fillRect/>
          </a:stretch>
        </p:blipFill>
        <p:spPr bwMode="auto">
          <a:xfrm>
            <a:off x="4245339" y="2228421"/>
            <a:ext cx="5338982" cy="4419122"/>
          </a:xfrm>
          <a:prstGeom prst="rect">
            <a:avLst/>
          </a:prstGeom>
          <a:noFill/>
        </p:spPr>
      </p:pic>
      <p:grpSp>
        <p:nvGrpSpPr>
          <p:cNvPr id="14" name="组合 15"/>
          <p:cNvGrpSpPr/>
          <p:nvPr/>
        </p:nvGrpSpPr>
        <p:grpSpPr>
          <a:xfrm>
            <a:off x="807167" y="2813343"/>
            <a:ext cx="3438172" cy="2702444"/>
            <a:chOff x="423573" y="1816100"/>
            <a:chExt cx="3438172" cy="2702444"/>
          </a:xfrm>
        </p:grpSpPr>
        <p:sp>
          <p:nvSpPr>
            <p:cNvPr id="15"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服务介绍</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6" name="直线连接符 3"/>
            <p:cNvCxnSpPr/>
            <p:nvPr/>
          </p:nvCxnSpPr>
          <p:spPr>
            <a:xfrm>
              <a:off x="423573" y="2401022"/>
              <a:ext cx="2933263"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文本框 5"/>
            <p:cNvSpPr txBox="1"/>
            <p:nvPr/>
          </p:nvSpPr>
          <p:spPr>
            <a:xfrm>
              <a:off x="423573" y="2522202"/>
              <a:ext cx="3126204" cy="1996342"/>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“维普考典”是与平台配套的移动端应用服务，它基于手机的随身携带与互动性强的特点，可支持用户随时随地进行考试练习；与维普考试服务平台的无缝结合，还可以更好地利用线上题库资源。</a:t>
              </a:r>
              <a:endParaRPr lang="zh-CN" altLang="en-US" sz="1600" dirty="0">
                <a:solidFill>
                  <a:schemeClr val="bg1"/>
                </a:solidFill>
                <a:latin typeface="思源黑体 CN Normal" pitchFamily="34" charset="-122"/>
                <a:ea typeface="思源黑体 CN Normal" pitchFamily="34" charset="-122"/>
              </a:endParaRPr>
            </a:p>
          </p:txBody>
        </p:sp>
      </p:gr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rot="10800000">
            <a:off x="5001986" y="2322286"/>
            <a:ext cx="3962400" cy="3962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grpSp>
        <p:nvGrpSpPr>
          <p:cNvPr id="3" name="组合 15"/>
          <p:cNvGrpSpPr/>
          <p:nvPr/>
        </p:nvGrpSpPr>
        <p:grpSpPr>
          <a:xfrm>
            <a:off x="1140996" y="2813343"/>
            <a:ext cx="3438172" cy="1422093"/>
            <a:chOff x="423573" y="1816100"/>
            <a:chExt cx="3438172" cy="1422093"/>
          </a:xfrm>
        </p:grpSpPr>
        <p:sp>
          <p:nvSpPr>
            <p:cNvPr id="15"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下载安装</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6" name="直线连接符 3"/>
            <p:cNvCxnSpPr/>
            <p:nvPr/>
          </p:nvCxnSpPr>
          <p:spPr>
            <a:xfrm>
              <a:off x="423573" y="2401022"/>
              <a:ext cx="3438172"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文本框 5"/>
            <p:cNvSpPr txBox="1"/>
            <p:nvPr/>
          </p:nvSpPr>
          <p:spPr>
            <a:xfrm>
              <a:off x="423573" y="2522202"/>
              <a:ext cx="3126204"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扫描右侧二维码或在应用商店搜索“维普考典”即可直接下载。</a:t>
              </a:r>
              <a:endParaRPr lang="zh-CN" altLang="en-US" sz="1600" dirty="0">
                <a:solidFill>
                  <a:schemeClr val="bg1"/>
                </a:solidFill>
                <a:latin typeface="思源黑体 CN Normal" pitchFamily="34" charset="-122"/>
                <a:ea typeface="思源黑体 CN Normal" pitchFamily="34" charset="-122"/>
              </a:endParaRPr>
            </a:p>
          </p:txBody>
        </p:sp>
      </p:grpSp>
      <p:pic>
        <p:nvPicPr>
          <p:cNvPr id="9" name="Picture 2" descr="F:\2015\产品及项目文档\考试\维普考典二维码高清.png"/>
          <p:cNvPicPr>
            <a:picLocks noChangeAspect="1" noChangeArrowheads="1"/>
          </p:cNvPicPr>
          <p:nvPr/>
        </p:nvPicPr>
        <p:blipFill>
          <a:blip r:embed="rId3"/>
          <a:srcRect r="9846"/>
          <a:stretch>
            <a:fillRect/>
          </a:stretch>
        </p:blipFill>
        <p:spPr bwMode="auto">
          <a:xfrm>
            <a:off x="5565798" y="2871399"/>
            <a:ext cx="2587602" cy="3149600"/>
          </a:xfrm>
          <a:prstGeom prst="rect">
            <a:avLst/>
          </a:prstGeom>
          <a:noFill/>
          <a:ln w="9525">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875187" y="2014804"/>
            <a:ext cx="4687914" cy="45002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399374" y="376631"/>
            <a:ext cx="5281884"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移动应用：维普考典</a:t>
            </a:r>
          </a:p>
        </p:txBody>
      </p:sp>
      <p:sp>
        <p:nvSpPr>
          <p:cNvPr id="20" name="矩形 19"/>
          <p:cNvSpPr/>
          <p:nvPr/>
        </p:nvSpPr>
        <p:spPr>
          <a:xfrm>
            <a:off x="1464453" y="2731546"/>
            <a:ext cx="2962404"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根据用户订阅的考试科目</a:t>
            </a:r>
            <a:r>
              <a:rPr lang="en-US" altLang="zh-CN" sz="1500" dirty="0" smtClean="0">
                <a:solidFill>
                  <a:srgbClr val="FFFFFF"/>
                </a:solidFill>
              </a:rPr>
              <a:t>,</a:t>
            </a:r>
            <a:r>
              <a:rPr lang="zh-CN" altLang="en-US" sz="1500" dirty="0" smtClean="0">
                <a:solidFill>
                  <a:srgbClr val="FFFFFF"/>
                </a:solidFill>
              </a:rPr>
              <a:t>随机产生</a:t>
            </a:r>
            <a:r>
              <a:rPr lang="en-US" altLang="zh-CN" sz="1500" dirty="0" smtClean="0">
                <a:solidFill>
                  <a:srgbClr val="FFFFFF"/>
                </a:solidFill>
              </a:rPr>
              <a:t>5</a:t>
            </a:r>
            <a:r>
              <a:rPr lang="zh-CN" altLang="en-US" sz="1500" dirty="0" smtClean="0">
                <a:solidFill>
                  <a:srgbClr val="FFFFFF"/>
                </a:solidFill>
              </a:rPr>
              <a:t>道试题，方便每天做强化练习。</a:t>
            </a:r>
            <a:endParaRPr lang="zh-CN" altLang="en-US" sz="1500" dirty="0">
              <a:solidFill>
                <a:srgbClr val="FFFFFF"/>
              </a:solidFill>
              <a:latin typeface="Century Gothic"/>
              <a:ea typeface="微软雅黑"/>
            </a:endParaRPr>
          </a:p>
        </p:txBody>
      </p:sp>
      <p:sp>
        <p:nvSpPr>
          <p:cNvPr id="21" name="矩形 20"/>
          <p:cNvSpPr/>
          <p:nvPr/>
        </p:nvSpPr>
        <p:spPr>
          <a:xfrm>
            <a:off x="1464453" y="4224661"/>
            <a:ext cx="3151090" cy="692497"/>
          </a:xfrm>
          <a:prstGeom prst="rect">
            <a:avLst/>
          </a:prstGeom>
        </p:spPr>
        <p:txBody>
          <a:bodyPr wrap="square">
            <a:spAutoFit/>
          </a:bodyPr>
          <a:lstStyle/>
          <a:p>
            <a:pPr lvl="0" defTabSz="457200">
              <a:lnSpc>
                <a:spcPct val="130000"/>
              </a:lnSpc>
            </a:pPr>
            <a:r>
              <a:rPr lang="zh-CN" altLang="en-US" sz="1500" dirty="0" smtClean="0">
                <a:solidFill>
                  <a:srgbClr val="FFFFFF"/>
                </a:solidFill>
              </a:rPr>
              <a:t>支持用户下载所需试卷在网络环境下离线使用。</a:t>
            </a:r>
            <a:endParaRPr lang="zh-CN" altLang="en-US" sz="1500" dirty="0">
              <a:solidFill>
                <a:srgbClr val="FFFFFF"/>
              </a:solidFill>
              <a:latin typeface="Century Gothic"/>
              <a:ea typeface="微软雅黑"/>
            </a:endParaRPr>
          </a:p>
        </p:txBody>
      </p:sp>
      <p:sp>
        <p:nvSpPr>
          <p:cNvPr id="22" name="椭圆 21"/>
          <p:cNvSpPr/>
          <p:nvPr/>
        </p:nvSpPr>
        <p:spPr>
          <a:xfrm>
            <a:off x="958281"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464453" y="2231010"/>
            <a:ext cx="1415772" cy="461665"/>
          </a:xfrm>
          <a:prstGeom prst="rect">
            <a:avLst/>
          </a:prstGeom>
          <a:noFill/>
        </p:spPr>
        <p:txBody>
          <a:bodyPr wrap="none" rtlCol="0">
            <a:spAutoFit/>
          </a:bodyPr>
          <a:lstStyle/>
          <a:p>
            <a:r>
              <a:rPr lang="zh-CN" altLang="en-US" sz="2400" b="1" dirty="0" smtClean="0">
                <a:solidFill>
                  <a:srgbClr val="FFFFFF"/>
                </a:solidFill>
              </a:rPr>
              <a:t>每日练题</a:t>
            </a:r>
            <a:endParaRPr lang="zh-CN" altLang="en-US" sz="2400" b="1" dirty="0">
              <a:solidFill>
                <a:srgbClr val="FFFFFF"/>
              </a:solidFill>
            </a:endParaRPr>
          </a:p>
        </p:txBody>
      </p:sp>
      <p:sp>
        <p:nvSpPr>
          <p:cNvPr id="24" name="椭圆 23"/>
          <p:cNvSpPr/>
          <p:nvPr/>
        </p:nvSpPr>
        <p:spPr>
          <a:xfrm>
            <a:off x="958281" y="38057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464453" y="3724125"/>
            <a:ext cx="1415772" cy="461665"/>
          </a:xfrm>
          <a:prstGeom prst="rect">
            <a:avLst/>
          </a:prstGeom>
          <a:noFill/>
        </p:spPr>
        <p:txBody>
          <a:bodyPr wrap="none" rtlCol="0">
            <a:spAutoFit/>
          </a:bodyPr>
          <a:lstStyle/>
          <a:p>
            <a:r>
              <a:rPr lang="zh-CN" altLang="en-US" sz="2400" b="1" dirty="0" smtClean="0">
                <a:solidFill>
                  <a:srgbClr val="FFFFFF"/>
                </a:solidFill>
              </a:rPr>
              <a:t>离线题库</a:t>
            </a:r>
            <a:endParaRPr lang="zh-CN" altLang="en-US" sz="2400" b="1" dirty="0">
              <a:solidFill>
                <a:srgbClr val="FFFFFF"/>
              </a:solidFill>
            </a:endParaRPr>
          </a:p>
        </p:txBody>
      </p:sp>
      <p:sp>
        <p:nvSpPr>
          <p:cNvPr id="26" name="椭圆 25"/>
          <p:cNvSpPr/>
          <p:nvPr/>
        </p:nvSpPr>
        <p:spPr>
          <a:xfrm>
            <a:off x="958281" y="529889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464453" y="5217240"/>
            <a:ext cx="1415772" cy="461665"/>
          </a:xfrm>
          <a:prstGeom prst="rect">
            <a:avLst/>
          </a:prstGeom>
          <a:noFill/>
        </p:spPr>
        <p:txBody>
          <a:bodyPr wrap="none" rtlCol="0">
            <a:spAutoFit/>
          </a:bodyPr>
          <a:lstStyle/>
          <a:p>
            <a:r>
              <a:rPr lang="zh-CN" altLang="en-US" sz="2400" b="1" dirty="0" smtClean="0">
                <a:solidFill>
                  <a:srgbClr val="FFFFFF"/>
                </a:solidFill>
              </a:rPr>
              <a:t>记录同步</a:t>
            </a:r>
            <a:endParaRPr lang="zh-CN" altLang="en-US" sz="2400" b="1" dirty="0">
              <a:solidFill>
                <a:srgbClr val="FFFFFF"/>
              </a:solidFill>
            </a:endParaRPr>
          </a:p>
        </p:txBody>
      </p:sp>
      <p:sp>
        <p:nvSpPr>
          <p:cNvPr id="28" name="矩形 27"/>
          <p:cNvSpPr/>
          <p:nvPr/>
        </p:nvSpPr>
        <p:spPr>
          <a:xfrm>
            <a:off x="1464453" y="5717776"/>
            <a:ext cx="2962404" cy="392415"/>
          </a:xfrm>
          <a:prstGeom prst="rect">
            <a:avLst/>
          </a:prstGeom>
        </p:spPr>
        <p:txBody>
          <a:bodyPr wrap="square">
            <a:spAutoFit/>
          </a:bodyPr>
          <a:lstStyle/>
          <a:p>
            <a:pPr lvl="0" defTabSz="457200">
              <a:lnSpc>
                <a:spcPct val="130000"/>
              </a:lnSpc>
            </a:pPr>
            <a:r>
              <a:rPr lang="zh-CN" altLang="en-US" sz="1500" dirty="0" smtClean="0">
                <a:solidFill>
                  <a:srgbClr val="FFFFFF"/>
                </a:solidFill>
              </a:rPr>
              <a:t>错题库、做题记录与</a:t>
            </a:r>
            <a:r>
              <a:rPr lang="en-US" altLang="zh-CN" sz="1500" dirty="0" smtClean="0">
                <a:solidFill>
                  <a:srgbClr val="FFFFFF"/>
                </a:solidFill>
              </a:rPr>
              <a:t>PC</a:t>
            </a:r>
            <a:r>
              <a:rPr lang="zh-CN" altLang="en-US" sz="1500" dirty="0" smtClean="0">
                <a:solidFill>
                  <a:srgbClr val="FFFFFF"/>
                </a:solidFill>
              </a:rPr>
              <a:t>端同步。</a:t>
            </a:r>
            <a:endParaRPr lang="zh-CN" altLang="en-US" sz="1500" dirty="0">
              <a:solidFill>
                <a:srgbClr val="FFFFFF"/>
              </a:solidFill>
              <a:latin typeface="Century Gothic"/>
              <a:ea typeface="微软雅黑"/>
            </a:endParaRPr>
          </a:p>
        </p:txBody>
      </p:sp>
      <p:pic>
        <p:nvPicPr>
          <p:cNvPr id="14" name="图片 6"/>
          <p:cNvPicPr>
            <a:picLocks noChangeAspect="1" noChangeArrowheads="1"/>
          </p:cNvPicPr>
          <p:nvPr/>
        </p:nvPicPr>
        <p:blipFill>
          <a:blip r:embed="rId3"/>
          <a:srcRect/>
          <a:stretch>
            <a:fillRect/>
          </a:stretch>
        </p:blipFill>
        <p:spPr bwMode="auto">
          <a:xfrm>
            <a:off x="7304515" y="2312668"/>
            <a:ext cx="1833563" cy="3797524"/>
          </a:xfrm>
          <a:prstGeom prst="rect">
            <a:avLst/>
          </a:prstGeom>
          <a:noFill/>
          <a:ln w="9525">
            <a:noFill/>
            <a:miter lim="800000"/>
            <a:headEnd/>
            <a:tailEnd/>
          </a:ln>
        </p:spPr>
      </p:pic>
      <p:pic>
        <p:nvPicPr>
          <p:cNvPr id="15" name="图片 7"/>
          <p:cNvPicPr>
            <a:picLocks noChangeAspect="1" noChangeArrowheads="1"/>
          </p:cNvPicPr>
          <p:nvPr/>
        </p:nvPicPr>
        <p:blipFill>
          <a:blip r:embed="rId4"/>
          <a:srcRect/>
          <a:stretch>
            <a:fillRect/>
          </a:stretch>
        </p:blipFill>
        <p:spPr bwMode="auto">
          <a:xfrm>
            <a:off x="5301342" y="2312667"/>
            <a:ext cx="1857375" cy="3797524"/>
          </a:xfrm>
          <a:prstGeom prst="rect">
            <a:avLst/>
          </a:prstGeom>
          <a:noFill/>
          <a:ln w="9525">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732658" y="2590064"/>
            <a:ext cx="6806306"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9" name="文本框 11"/>
          <p:cNvSpPr txBox="1"/>
          <p:nvPr/>
        </p:nvSpPr>
        <p:spPr>
          <a:xfrm>
            <a:off x="1897064" y="3185052"/>
            <a:ext cx="3281336" cy="1025114"/>
          </a:xfrm>
          <a:prstGeom prst="rect">
            <a:avLst/>
          </a:prstGeom>
          <a:noFill/>
        </p:spPr>
        <p:txBody>
          <a:bodyPr wrap="none" lIns="100801" tIns="50400" rIns="100801" bIns="50400" rtlCol="0" anchor="ctr">
            <a:spAutoFit/>
          </a:bodyPr>
          <a:lstStyle/>
          <a:p>
            <a:pPr lvl="0"/>
            <a:r>
              <a:rPr kumimoji="1" lang="zh-CN" altLang="en-US" sz="6000" b="1" dirty="0" smtClean="0">
                <a:solidFill>
                  <a:schemeClr val="bg1"/>
                </a:solidFill>
                <a:cs typeface="Arial Black"/>
              </a:rPr>
              <a:t>使用帮助</a:t>
            </a:r>
          </a:p>
        </p:txBody>
      </p:sp>
      <p:grpSp>
        <p:nvGrpSpPr>
          <p:cNvPr id="2" name="组 15"/>
          <p:cNvGrpSpPr/>
          <p:nvPr/>
        </p:nvGrpSpPr>
        <p:grpSpPr>
          <a:xfrm>
            <a:off x="6236562" y="2122762"/>
            <a:ext cx="3692340" cy="3183677"/>
            <a:chOff x="3526224" y="377547"/>
            <a:chExt cx="4837407" cy="4170175"/>
          </a:xfrm>
        </p:grpSpPr>
        <p:sp>
          <p:nvSpPr>
            <p:cNvPr id="23" name="六边形 22"/>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六边形 23"/>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六边形 24"/>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19108261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58706" y="2035089"/>
            <a:ext cx="6783343"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使用手册</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1758707" y="2620011"/>
            <a:ext cx="6325771"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1758706" y="2741191"/>
            <a:ext cx="63257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产品界面右侧二维码下方设置产品介绍入口，由此进入，可下载机构管理员、前台用户两种权限的使用手册。</a:t>
            </a:r>
            <a:endParaRPr lang="zh-CN" altLang="en-US" sz="1600" dirty="0">
              <a:solidFill>
                <a:schemeClr val="bg1"/>
              </a:solidFill>
              <a:latin typeface="思源黑体 CN Normal" pitchFamily="34" charset="-122"/>
              <a:ea typeface="思源黑体 CN Normal" pitchFamily="34" charset="-122"/>
            </a:endParaRPr>
          </a:p>
        </p:txBody>
      </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使用帮助</a:t>
            </a:r>
          </a:p>
        </p:txBody>
      </p:sp>
      <p:pic>
        <p:nvPicPr>
          <p:cNvPr id="7" name="Picture 2"/>
          <p:cNvPicPr>
            <a:picLocks noChangeAspect="1" noChangeArrowheads="1"/>
          </p:cNvPicPr>
          <p:nvPr/>
        </p:nvPicPr>
        <p:blipFill>
          <a:blip r:embed="rId3"/>
          <a:srcRect/>
          <a:stretch>
            <a:fillRect/>
          </a:stretch>
        </p:blipFill>
        <p:spPr bwMode="auto">
          <a:xfrm>
            <a:off x="1456093" y="3848100"/>
            <a:ext cx="7543527" cy="2800350"/>
          </a:xfrm>
          <a:prstGeom prst="rect">
            <a:avLst/>
          </a:prstGeom>
          <a:noFill/>
          <a:ln w="9525" algn="ctr">
            <a:noFill/>
            <a:miter lim="800000"/>
            <a:headEnd/>
            <a:tailEnd/>
          </a:ln>
          <a:effectLst/>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3" name="文本框 2"/>
          <p:cNvSpPr txBox="1"/>
          <p:nvPr/>
        </p:nvSpPr>
        <p:spPr>
          <a:xfrm>
            <a:off x="1758706" y="2035089"/>
            <a:ext cx="6783343"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微信平台</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1758707" y="2620011"/>
            <a:ext cx="6325771"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1758706" y="2741191"/>
            <a:ext cx="6325772" cy="715991"/>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关注维普资讯官方微信</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维普信使</a:t>
            </a:r>
            <a:r>
              <a:rPr lang="en-US" altLang="zh-CN" sz="1600" dirty="0" smtClean="0">
                <a:solidFill>
                  <a:schemeClr val="bg1"/>
                </a:solidFill>
                <a:latin typeface="思源黑体 CN Normal" pitchFamily="34" charset="-122"/>
                <a:ea typeface="思源黑体 CN Normal" pitchFamily="34" charset="-122"/>
              </a:rPr>
              <a:t>】</a:t>
            </a:r>
            <a:r>
              <a:rPr lang="zh-CN" altLang="en-US" sz="1600" dirty="0" smtClean="0">
                <a:solidFill>
                  <a:schemeClr val="bg1"/>
                </a:solidFill>
                <a:latin typeface="思源黑体 CN Normal" pitchFamily="34" charset="-122"/>
                <a:ea typeface="思源黑体 CN Normal" pitchFamily="34" charset="-122"/>
              </a:rPr>
              <a:t>，可通过菜单项，获取各种数据库平台使用指南，还可获取更多活动信息及校园资讯。</a:t>
            </a:r>
          </a:p>
        </p:txBody>
      </p:sp>
      <p:sp>
        <p:nvSpPr>
          <p:cNvPr id="8" name="文本框 7"/>
          <p:cNvSpPr txBox="1"/>
          <p:nvPr/>
        </p:nvSpPr>
        <p:spPr>
          <a:xfrm>
            <a:off x="3810017" y="376631"/>
            <a:ext cx="24605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使用帮助</a:t>
            </a:r>
          </a:p>
        </p:txBody>
      </p:sp>
      <p:pic>
        <p:nvPicPr>
          <p:cNvPr id="9" name="Picture 2" descr="F:\2015\新媒体\【维普信使】\【维普信使】申请资料\2.5米.jpg"/>
          <p:cNvPicPr>
            <a:picLocks noChangeAspect="1" noChangeArrowheads="1"/>
          </p:cNvPicPr>
          <p:nvPr/>
        </p:nvPicPr>
        <p:blipFill>
          <a:blip r:embed="rId3"/>
          <a:srcRect/>
          <a:stretch>
            <a:fillRect/>
          </a:stretch>
        </p:blipFill>
        <p:spPr bwMode="auto">
          <a:xfrm>
            <a:off x="3708417" y="3848100"/>
            <a:ext cx="2971800" cy="2971800"/>
          </a:xfrm>
          <a:prstGeom prst="rect">
            <a:avLst/>
          </a:prstGeom>
          <a:noFill/>
          <a:ln w="9525">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09045" y="2195463"/>
            <a:ext cx="6806306" cy="2953454"/>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2" name="文本框 11"/>
          <p:cNvSpPr txBox="1"/>
          <p:nvPr/>
        </p:nvSpPr>
        <p:spPr>
          <a:xfrm>
            <a:off x="1331382" y="3025270"/>
            <a:ext cx="2465597" cy="780477"/>
          </a:xfrm>
          <a:prstGeom prst="rect">
            <a:avLst/>
          </a:prstGeom>
          <a:noFill/>
        </p:spPr>
        <p:txBody>
          <a:bodyPr wrap="none" lIns="100801" tIns="50400" rIns="100801" bIns="50400" rtlCol="0">
            <a:spAutoFit/>
          </a:bodyPr>
          <a:lstStyle/>
          <a:p>
            <a:pPr lvl="0"/>
            <a:r>
              <a:rPr kumimoji="1" lang="zh-CN" altLang="en-US" sz="4400" b="1" dirty="0" smtClean="0">
                <a:solidFill>
                  <a:schemeClr val="bg1"/>
                </a:solidFill>
                <a:cs typeface="Arial Black"/>
              </a:rPr>
              <a:t>感谢聆听</a:t>
            </a:r>
            <a:endParaRPr kumimoji="1" lang="zh-CN" altLang="en-US" sz="4400" b="1" dirty="0">
              <a:solidFill>
                <a:schemeClr val="bg1"/>
              </a:solidFill>
              <a:cs typeface="Arial Black"/>
            </a:endParaRPr>
          </a:p>
        </p:txBody>
      </p:sp>
      <p:sp>
        <p:nvSpPr>
          <p:cNvPr id="13" name="文本框 12"/>
          <p:cNvSpPr txBox="1"/>
          <p:nvPr/>
        </p:nvSpPr>
        <p:spPr>
          <a:xfrm>
            <a:off x="1331385" y="2385849"/>
            <a:ext cx="2685019" cy="609616"/>
          </a:xfrm>
          <a:prstGeom prst="rect">
            <a:avLst/>
          </a:prstGeom>
          <a:noFill/>
        </p:spPr>
        <p:txBody>
          <a:bodyPr wrap="none" lIns="100801" tIns="50400" rIns="100801" bIns="50400" rtlCol="0">
            <a:spAutoFit/>
          </a:bodyPr>
          <a:lstStyle/>
          <a:p>
            <a:pPr lvl="0"/>
            <a:r>
              <a:rPr kumimoji="1" lang="en-US" altLang="zh-CN" sz="3300" b="1" dirty="0" smtClean="0">
                <a:solidFill>
                  <a:schemeClr val="bg1"/>
                </a:solidFill>
                <a:cs typeface="Arial Black"/>
              </a:rPr>
              <a:t>THANK</a:t>
            </a:r>
            <a:r>
              <a:rPr kumimoji="1" lang="zh-CN" altLang="en-US" sz="3300" b="1" dirty="0" smtClean="0">
                <a:solidFill>
                  <a:schemeClr val="bg1"/>
                </a:solidFill>
                <a:cs typeface="Arial Black"/>
              </a:rPr>
              <a:t> </a:t>
            </a:r>
            <a:r>
              <a:rPr kumimoji="1" lang="en-US" altLang="zh-CN" sz="3300" b="1" dirty="0" smtClean="0">
                <a:solidFill>
                  <a:schemeClr val="bg1"/>
                </a:solidFill>
                <a:cs typeface="Arial Black"/>
              </a:rPr>
              <a:t>YOU!</a:t>
            </a:r>
            <a:endParaRPr kumimoji="1" lang="zh-CN" altLang="en-US" sz="3300" b="1" dirty="0">
              <a:solidFill>
                <a:schemeClr val="bg1"/>
              </a:solidFill>
              <a:cs typeface="Arial Black"/>
            </a:endParaRPr>
          </a:p>
        </p:txBody>
      </p:sp>
      <p:grpSp>
        <p:nvGrpSpPr>
          <p:cNvPr id="18" name="组 15"/>
          <p:cNvGrpSpPr/>
          <p:nvPr/>
        </p:nvGrpSpPr>
        <p:grpSpPr>
          <a:xfrm>
            <a:off x="4385175" y="1491962"/>
            <a:ext cx="5033012" cy="4338802"/>
            <a:chOff x="3526224" y="377547"/>
            <a:chExt cx="4837407" cy="4170175"/>
          </a:xfrm>
        </p:grpSpPr>
        <p:sp>
          <p:nvSpPr>
            <p:cNvPr id="19" name="六边形 18"/>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六边形 19"/>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六边形 20"/>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92621444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016" y="376631"/>
            <a:ext cx="2460599" cy="778893"/>
          </a:xfrm>
          <a:prstGeom prst="rect">
            <a:avLst/>
          </a:prstGeom>
          <a:noFill/>
        </p:spPr>
        <p:txBody>
          <a:bodyPr wrap="none" lIns="100801" tIns="50400" rIns="100801" bIns="50400" rtlCol="0">
            <a:spAutoFit/>
          </a:bodyPr>
          <a:lstStyle/>
          <a:p>
            <a:pPr algn="ctr"/>
            <a:r>
              <a:rPr kumimoji="1" lang="zh-CN" altLang="en-US" sz="4400" dirty="0">
                <a:solidFill>
                  <a:srgbClr val="323232"/>
                </a:solidFill>
                <a:latin typeface="思源黑体 CN Heavy" pitchFamily="34" charset="-122"/>
                <a:ea typeface="思源黑体 CN Heavy" pitchFamily="34" charset="-122"/>
                <a:cs typeface="Arial Black"/>
              </a:rPr>
              <a:t>平台</a:t>
            </a:r>
            <a:r>
              <a:rPr kumimoji="1" lang="zh-CN" altLang="en-US" sz="4400" dirty="0" smtClean="0">
                <a:solidFill>
                  <a:srgbClr val="323232"/>
                </a:solidFill>
                <a:latin typeface="思源黑体 CN Heavy" pitchFamily="34" charset="-122"/>
                <a:ea typeface="思源黑体 CN Heavy" pitchFamily="34" charset="-122"/>
                <a:cs typeface="Arial Black"/>
              </a:rPr>
              <a:t>价值</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9" name="组 4"/>
          <p:cNvGrpSpPr/>
          <p:nvPr/>
        </p:nvGrpSpPr>
        <p:grpSpPr>
          <a:xfrm>
            <a:off x="625677" y="2189524"/>
            <a:ext cx="3506461" cy="3476738"/>
            <a:chOff x="836142" y="2356202"/>
            <a:chExt cx="2354275" cy="2333859"/>
          </a:xfrm>
        </p:grpSpPr>
        <p:sp>
          <p:nvSpPr>
            <p:cNvPr id="11" name="Freeform 5"/>
            <p:cNvSpPr>
              <a:spLocks/>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Oval 14"/>
            <p:cNvSpPr>
              <a:spLocks noChangeArrowheads="1"/>
            </p:cNvSpPr>
            <p:nvPr/>
          </p:nvSpPr>
          <p:spPr bwMode="auto">
            <a:xfrm>
              <a:off x="2380138" y="3791736"/>
              <a:ext cx="234789" cy="234789"/>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Oval 16"/>
            <p:cNvSpPr>
              <a:spLocks noChangeArrowheads="1"/>
            </p:cNvSpPr>
            <p:nvPr/>
          </p:nvSpPr>
          <p:spPr bwMode="auto">
            <a:xfrm>
              <a:off x="2027954" y="3772595"/>
              <a:ext cx="322835" cy="32156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Oval 18"/>
            <p:cNvSpPr>
              <a:spLocks noChangeArrowheads="1"/>
            </p:cNvSpPr>
            <p:nvPr/>
          </p:nvSpPr>
          <p:spPr bwMode="auto">
            <a:xfrm>
              <a:off x="2243603" y="3782803"/>
              <a:ext cx="185024" cy="185025"/>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Oval 19"/>
            <p:cNvSpPr>
              <a:spLocks noChangeArrowheads="1"/>
            </p:cNvSpPr>
            <p:nvPr/>
          </p:nvSpPr>
          <p:spPr bwMode="auto">
            <a:xfrm>
              <a:off x="2243603" y="3879782"/>
              <a:ext cx="195232" cy="195233"/>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Oval 20"/>
            <p:cNvSpPr>
              <a:spLocks noChangeArrowheads="1"/>
            </p:cNvSpPr>
            <p:nvPr/>
          </p:nvSpPr>
          <p:spPr bwMode="auto">
            <a:xfrm>
              <a:off x="1960325" y="3889990"/>
              <a:ext cx="185024" cy="195233"/>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Oval 21"/>
            <p:cNvSpPr>
              <a:spLocks noChangeArrowheads="1"/>
            </p:cNvSpPr>
            <p:nvPr/>
          </p:nvSpPr>
          <p:spPr bwMode="auto">
            <a:xfrm>
              <a:off x="1832722" y="3821084"/>
              <a:ext cx="224581" cy="224581"/>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Oval 22"/>
            <p:cNvSpPr>
              <a:spLocks noChangeArrowheads="1"/>
            </p:cNvSpPr>
            <p:nvPr/>
          </p:nvSpPr>
          <p:spPr bwMode="auto">
            <a:xfrm>
              <a:off x="1960325" y="3733039"/>
              <a:ext cx="185024" cy="176092"/>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Oval 23"/>
            <p:cNvSpPr>
              <a:spLocks noChangeArrowheads="1"/>
            </p:cNvSpPr>
            <p:nvPr/>
          </p:nvSpPr>
          <p:spPr bwMode="auto">
            <a:xfrm>
              <a:off x="1744675" y="3919339"/>
              <a:ext cx="176092" cy="174816"/>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6"/>
            <p:cNvSpPr>
              <a:spLocks/>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87400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 name="connsiteX0" fmla="*/ 384175 w 1063625"/>
                <a:gd name="connsiteY0" fmla="*/ 1631950 h 1647825"/>
                <a:gd name="connsiteX1" fmla="*/ 409575 w 1063625"/>
                <a:gd name="connsiteY1" fmla="*/ 831850 h 1647825"/>
                <a:gd name="connsiteX2" fmla="*/ 0 w 1063625"/>
                <a:gd name="connsiteY2" fmla="*/ 682625 h 1647825"/>
                <a:gd name="connsiteX3" fmla="*/ 390525 w 1063625"/>
                <a:gd name="connsiteY3" fmla="*/ 794543 h 1647825"/>
                <a:gd name="connsiteX4" fmla="*/ 292100 w 1063625"/>
                <a:gd name="connsiteY4" fmla="*/ 0 h 1647825"/>
                <a:gd name="connsiteX5" fmla="*/ 527050 w 1063625"/>
                <a:gd name="connsiteY5" fmla="*/ 1127125 h 1647825"/>
                <a:gd name="connsiteX6" fmla="*/ 1063625 w 1063625"/>
                <a:gd name="connsiteY6" fmla="*/ 669925 h 1647825"/>
                <a:gd name="connsiteX7" fmla="*/ 536575 w 1063625"/>
                <a:gd name="connsiteY7" fmla="*/ 1187450 h 1647825"/>
                <a:gd name="connsiteX8" fmla="*/ 476250 w 1063625"/>
                <a:gd name="connsiteY8" fmla="*/ 1647825 h 1647825"/>
                <a:gd name="connsiteX9" fmla="*/ 384175 w 1063625"/>
                <a:gd name="connsiteY9" fmla="*/ 163195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a:spLocks noChangeAspect="1"/>
          </p:cNvSpPr>
          <p:nvPr/>
        </p:nvSpPr>
        <p:spPr>
          <a:xfrm>
            <a:off x="4847040" y="2680101"/>
            <a:ext cx="540857" cy="5409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1</a:t>
            </a:r>
            <a:endParaRPr lang="zh-CN" altLang="en-US" sz="2200" b="1" dirty="0">
              <a:solidFill>
                <a:schemeClr val="bg1"/>
              </a:solidFill>
            </a:endParaRPr>
          </a:p>
        </p:txBody>
      </p:sp>
      <p:sp>
        <p:nvSpPr>
          <p:cNvPr id="28" name="椭圆 27"/>
          <p:cNvSpPr>
            <a:spLocks noChangeAspect="1"/>
          </p:cNvSpPr>
          <p:nvPr/>
        </p:nvSpPr>
        <p:spPr>
          <a:xfrm>
            <a:off x="4847040" y="3907275"/>
            <a:ext cx="540857" cy="54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2</a:t>
            </a:r>
            <a:endParaRPr lang="zh-CN" altLang="en-US" sz="2200" b="1" dirty="0">
              <a:solidFill>
                <a:schemeClr val="bg1"/>
              </a:solidFill>
            </a:endParaRPr>
          </a:p>
        </p:txBody>
      </p:sp>
      <p:sp>
        <p:nvSpPr>
          <p:cNvPr id="29" name="椭圆 28"/>
          <p:cNvSpPr>
            <a:spLocks noChangeAspect="1"/>
          </p:cNvSpPr>
          <p:nvPr/>
        </p:nvSpPr>
        <p:spPr>
          <a:xfrm>
            <a:off x="4847040" y="5134449"/>
            <a:ext cx="540857" cy="5409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3</a:t>
            </a:r>
            <a:endParaRPr lang="zh-CN" altLang="en-US" sz="2200" b="1" dirty="0">
              <a:solidFill>
                <a:schemeClr val="bg1"/>
              </a:solidFill>
            </a:endParaRPr>
          </a:p>
        </p:txBody>
      </p:sp>
      <p:sp>
        <p:nvSpPr>
          <p:cNvPr id="31" name="矩形 30"/>
          <p:cNvSpPr/>
          <p:nvPr/>
        </p:nvSpPr>
        <p:spPr>
          <a:xfrm>
            <a:off x="5552985" y="2578495"/>
            <a:ext cx="4092697" cy="760967"/>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着力于解决教学平台中缺电子资源，</a:t>
            </a:r>
            <a:endParaRPr lang="en-US" altLang="zh-CN" sz="1700" dirty="0" smtClean="0">
              <a:solidFill>
                <a:schemeClr val="bg1"/>
              </a:solidFill>
              <a:latin typeface="思源黑体 CN Normal" pitchFamily="34" charset="-122"/>
              <a:ea typeface="思源黑体 CN Normal" pitchFamily="34" charset="-122"/>
            </a:endParaRPr>
          </a:p>
          <a:p>
            <a:pPr lvl="0">
              <a:lnSpc>
                <a:spcPct val="130000"/>
              </a:lnSpc>
            </a:pPr>
            <a:r>
              <a:rPr lang="zh-CN" altLang="en-US" sz="1700" dirty="0" smtClean="0">
                <a:solidFill>
                  <a:schemeClr val="bg1"/>
                </a:solidFill>
                <a:latin typeface="思源黑体 CN Normal" pitchFamily="34" charset="-122"/>
                <a:ea typeface="思源黑体 CN Normal" pitchFamily="34" charset="-122"/>
              </a:rPr>
              <a:t>电子资源平台上缺教学应用场景的问题。</a:t>
            </a:r>
            <a:endParaRPr lang="zh-CN" altLang="en-US" sz="1700" dirty="0">
              <a:solidFill>
                <a:schemeClr val="bg1"/>
              </a:solidFill>
              <a:latin typeface="思源黑体 CN Normal" pitchFamily="34" charset="-122"/>
              <a:ea typeface="思源黑体 CN Normal" pitchFamily="34" charset="-122"/>
            </a:endParaRPr>
          </a:p>
        </p:txBody>
      </p:sp>
      <p:sp>
        <p:nvSpPr>
          <p:cNvPr id="39" name="矩形 38"/>
          <p:cNvSpPr/>
          <p:nvPr/>
        </p:nvSpPr>
        <p:spPr>
          <a:xfrm>
            <a:off x="5552985" y="3986937"/>
            <a:ext cx="4092697"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帮助图书馆服务深入教学支撑环节。</a:t>
            </a:r>
            <a:endParaRPr lang="zh-CN" altLang="en-US" sz="1700" dirty="0">
              <a:solidFill>
                <a:schemeClr val="bg1"/>
              </a:solidFill>
              <a:latin typeface="思源黑体 CN Normal" pitchFamily="34" charset="-122"/>
              <a:ea typeface="思源黑体 CN Normal" pitchFamily="34" charset="-122"/>
            </a:endParaRPr>
          </a:p>
        </p:txBody>
      </p:sp>
      <p:sp>
        <p:nvSpPr>
          <p:cNvPr id="40" name="矩形 39"/>
          <p:cNvSpPr/>
          <p:nvPr/>
        </p:nvSpPr>
        <p:spPr>
          <a:xfrm>
            <a:off x="5552985" y="5209939"/>
            <a:ext cx="4092697"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帮助教务处实现教学考试无纸化操作。</a:t>
            </a:r>
            <a:endParaRPr lang="zh-CN" altLang="en-US" sz="1700" dirty="0">
              <a:solidFill>
                <a:schemeClr val="bg1"/>
              </a:solidFill>
              <a:latin typeface="思源黑体 CN Normal" pitchFamily="34" charset="-122"/>
              <a:ea typeface="思源黑体 CN Normal" pitchFamily="34" charset="-122"/>
            </a:endParaRPr>
          </a:p>
        </p:txBody>
      </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3810015" y="376631"/>
            <a:ext cx="2460599" cy="778893"/>
          </a:xfrm>
          <a:prstGeom prst="rect">
            <a:avLst/>
          </a:prstGeom>
          <a:noFill/>
        </p:spPr>
        <p:txBody>
          <a:bodyPr wrap="none" lIns="100801" tIns="50400" rIns="100801" bIns="50400" rtlCol="0">
            <a:spAutoFit/>
          </a:bodyPr>
          <a:lstStyle/>
          <a:p>
            <a:pPr algn="ctr"/>
            <a:r>
              <a:rPr kumimoji="1" lang="zh-CN" altLang="en-US" sz="4400" dirty="0">
                <a:solidFill>
                  <a:srgbClr val="323232"/>
                </a:solidFill>
                <a:latin typeface="思源黑体 CN Heavy" pitchFamily="34" charset="-122"/>
                <a:ea typeface="思源黑体 CN Heavy" pitchFamily="34" charset="-122"/>
                <a:cs typeface="Arial Black"/>
              </a:rPr>
              <a:t>平台</a:t>
            </a:r>
            <a:r>
              <a:rPr kumimoji="1" lang="zh-CN" altLang="en-US" sz="4400" dirty="0" smtClean="0">
                <a:solidFill>
                  <a:srgbClr val="323232"/>
                </a:solidFill>
                <a:latin typeface="思源黑体 CN Heavy" pitchFamily="34" charset="-122"/>
                <a:ea typeface="思源黑体 CN Heavy" pitchFamily="34" charset="-122"/>
                <a:cs typeface="Arial Black"/>
              </a:rPr>
              <a:t>特点</a:t>
            </a:r>
            <a:endParaRPr kumimoji="1" lang="zh-CN" altLang="en-US" sz="4400" dirty="0" smtClean="0">
              <a:solidFill>
                <a:srgbClr val="323232"/>
              </a:solidFill>
              <a:latin typeface="思源黑体 CN Heavy" pitchFamily="34" charset="-122"/>
              <a:ea typeface="思源黑体 CN Heavy" pitchFamily="34" charset="-122"/>
              <a:cs typeface="Arial Black"/>
            </a:endParaRPr>
          </a:p>
        </p:txBody>
      </p:sp>
      <p:cxnSp>
        <p:nvCxnSpPr>
          <p:cNvPr id="30" name="直线连接符 1"/>
          <p:cNvCxnSpPr/>
          <p:nvPr/>
        </p:nvCxnSpPr>
        <p:spPr>
          <a:xfrm>
            <a:off x="0" y="4463943"/>
            <a:ext cx="10948436"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六边形 31"/>
          <p:cNvSpPr/>
          <p:nvPr/>
        </p:nvSpPr>
        <p:spPr>
          <a:xfrm rot="1799508">
            <a:off x="1380938" y="3816645"/>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dirty="0"/>
          </a:p>
        </p:txBody>
      </p:sp>
      <p:sp>
        <p:nvSpPr>
          <p:cNvPr id="42" name="六边形 41"/>
          <p:cNvSpPr/>
          <p:nvPr/>
        </p:nvSpPr>
        <p:spPr>
          <a:xfrm rot="1799508">
            <a:off x="3291172" y="3816645"/>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3" name="六边形 42"/>
          <p:cNvSpPr/>
          <p:nvPr/>
        </p:nvSpPr>
        <p:spPr>
          <a:xfrm rot="1799508">
            <a:off x="5201405" y="3816644"/>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4" name="六边形 43"/>
          <p:cNvSpPr/>
          <p:nvPr/>
        </p:nvSpPr>
        <p:spPr>
          <a:xfrm rot="1799508">
            <a:off x="7111639" y="3816644"/>
            <a:ext cx="1451420" cy="1251471"/>
          </a:xfrm>
          <a:prstGeom prst="hexagon">
            <a:avLst>
              <a:gd name="adj" fmla="val 28919"/>
              <a:gd name="vf" fmla="val 115470"/>
            </a:avLst>
          </a:prstGeom>
          <a:gradFill flip="none" rotWithShape="1">
            <a:gsLst>
              <a:gs pos="0">
                <a:schemeClr val="bg2">
                  <a:lumMod val="75000"/>
                </a:schemeClr>
              </a:gs>
              <a:gs pos="100000">
                <a:schemeClr val="tx2"/>
              </a:gs>
            </a:gsLst>
            <a:lin ang="171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80001" tIns="40000" rIns="80001" bIns="40000" rtlCol="0" anchor="ctr"/>
          <a:lstStyle/>
          <a:p>
            <a:pPr algn="ctr"/>
            <a:endParaRPr kumimoji="1" lang="zh-CN" altLang="en-US"/>
          </a:p>
        </p:txBody>
      </p:sp>
      <p:sp>
        <p:nvSpPr>
          <p:cNvPr id="46" name="矩形 45"/>
          <p:cNvSpPr/>
          <p:nvPr/>
        </p:nvSpPr>
        <p:spPr>
          <a:xfrm>
            <a:off x="1835491" y="3925397"/>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1</a:t>
            </a:r>
            <a:endParaRPr lang="zh-CN" altLang="en-US" sz="7000" dirty="0">
              <a:solidFill>
                <a:schemeClr val="bg1"/>
              </a:solidFill>
              <a:latin typeface="思源黑体 CN Heavy" pitchFamily="34" charset="-122"/>
              <a:ea typeface="思源黑体 CN Heavy" pitchFamily="34" charset="-122"/>
            </a:endParaRPr>
          </a:p>
        </p:txBody>
      </p:sp>
      <p:sp>
        <p:nvSpPr>
          <p:cNvPr id="47" name="矩形 46"/>
          <p:cNvSpPr/>
          <p:nvPr/>
        </p:nvSpPr>
        <p:spPr>
          <a:xfrm>
            <a:off x="3744978" y="3925397"/>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2</a:t>
            </a:r>
            <a:endParaRPr lang="zh-CN" altLang="en-US" sz="7000" dirty="0">
              <a:solidFill>
                <a:schemeClr val="bg1"/>
              </a:solidFill>
              <a:latin typeface="思源黑体 CN Heavy" pitchFamily="34" charset="-122"/>
              <a:ea typeface="思源黑体 CN Heavy" pitchFamily="34" charset="-122"/>
            </a:endParaRPr>
          </a:p>
        </p:txBody>
      </p:sp>
      <p:sp>
        <p:nvSpPr>
          <p:cNvPr id="48" name="矩形 47"/>
          <p:cNvSpPr/>
          <p:nvPr/>
        </p:nvSpPr>
        <p:spPr>
          <a:xfrm>
            <a:off x="5654465" y="3925397"/>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3</a:t>
            </a:r>
            <a:endParaRPr lang="zh-CN" altLang="en-US" sz="7000" dirty="0">
              <a:solidFill>
                <a:schemeClr val="bg1"/>
              </a:solidFill>
              <a:latin typeface="思源黑体 CN Heavy" pitchFamily="34" charset="-122"/>
              <a:ea typeface="思源黑体 CN Heavy" pitchFamily="34" charset="-122"/>
            </a:endParaRPr>
          </a:p>
        </p:txBody>
      </p:sp>
      <p:sp>
        <p:nvSpPr>
          <p:cNvPr id="49" name="矩形 48"/>
          <p:cNvSpPr/>
          <p:nvPr/>
        </p:nvSpPr>
        <p:spPr>
          <a:xfrm>
            <a:off x="7563953" y="3925397"/>
            <a:ext cx="596434" cy="1158100"/>
          </a:xfrm>
          <a:prstGeom prst="rect">
            <a:avLst/>
          </a:prstGeom>
        </p:spPr>
        <p:txBody>
          <a:bodyPr wrap="square" lIns="80001" tIns="40000" rIns="80001" bIns="40000">
            <a:spAutoFit/>
          </a:bodyPr>
          <a:lstStyle/>
          <a:p>
            <a:pPr algn="ctr"/>
            <a:r>
              <a:rPr lang="en-US" altLang="zh-CN" sz="7000" dirty="0" smtClean="0">
                <a:solidFill>
                  <a:schemeClr val="bg1"/>
                </a:solidFill>
                <a:latin typeface="思源黑体 CN Heavy" pitchFamily="34" charset="-122"/>
                <a:ea typeface="思源黑体 CN Heavy" pitchFamily="34" charset="-122"/>
              </a:rPr>
              <a:t>4</a:t>
            </a:r>
            <a:endParaRPr lang="zh-CN" altLang="en-US" sz="7000" dirty="0">
              <a:solidFill>
                <a:schemeClr val="bg1"/>
              </a:solidFill>
              <a:latin typeface="思源黑体 CN Heavy" pitchFamily="34" charset="-122"/>
              <a:ea typeface="思源黑体 CN Heavy" pitchFamily="34" charset="-122"/>
            </a:endParaRPr>
          </a:p>
        </p:txBody>
      </p:sp>
      <p:sp>
        <p:nvSpPr>
          <p:cNvPr id="51" name="矩形 50"/>
          <p:cNvSpPr/>
          <p:nvPr/>
        </p:nvSpPr>
        <p:spPr>
          <a:xfrm>
            <a:off x="1075997" y="3020268"/>
            <a:ext cx="2397604"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资源与应用的有机整合</a:t>
            </a:r>
            <a:endParaRPr lang="zh-CN" altLang="en-US" sz="1700" dirty="0">
              <a:solidFill>
                <a:schemeClr val="bg1"/>
              </a:solidFill>
              <a:latin typeface="思源黑体 CN Normal" pitchFamily="34" charset="-122"/>
              <a:ea typeface="思源黑体 CN Normal" pitchFamily="34" charset="-122"/>
            </a:endParaRPr>
          </a:p>
        </p:txBody>
      </p:sp>
      <p:sp>
        <p:nvSpPr>
          <p:cNvPr id="52" name="矩形 51"/>
          <p:cNvSpPr/>
          <p:nvPr/>
        </p:nvSpPr>
        <p:spPr>
          <a:xfrm>
            <a:off x="4575771" y="3020268"/>
            <a:ext cx="2675855"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清晰易用的在线考试功能</a:t>
            </a:r>
            <a:endParaRPr lang="zh-CN" altLang="en-US" sz="1700" dirty="0">
              <a:solidFill>
                <a:schemeClr val="bg1"/>
              </a:solidFill>
              <a:latin typeface="思源黑体 CN Normal" pitchFamily="34" charset="-122"/>
              <a:ea typeface="思源黑体 CN Normal" pitchFamily="34" charset="-122"/>
            </a:endParaRPr>
          </a:p>
        </p:txBody>
      </p:sp>
      <p:sp>
        <p:nvSpPr>
          <p:cNvPr id="54" name="矩形 53"/>
          <p:cNvSpPr/>
          <p:nvPr/>
        </p:nvSpPr>
        <p:spPr>
          <a:xfrm>
            <a:off x="6672009" y="5420039"/>
            <a:ext cx="2397604"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灵活的移动端应用</a:t>
            </a:r>
            <a:endParaRPr lang="zh-CN" altLang="en-US" sz="1700" dirty="0">
              <a:solidFill>
                <a:schemeClr val="bg1"/>
              </a:solidFill>
              <a:latin typeface="思源黑体 CN Normal" pitchFamily="34" charset="-122"/>
              <a:ea typeface="思源黑体 CN Normal" pitchFamily="34" charset="-122"/>
            </a:endParaRPr>
          </a:p>
        </p:txBody>
      </p:sp>
      <p:sp>
        <p:nvSpPr>
          <p:cNvPr id="55" name="矩形 54"/>
          <p:cNvSpPr/>
          <p:nvPr/>
        </p:nvSpPr>
        <p:spPr>
          <a:xfrm>
            <a:off x="2869710" y="5420039"/>
            <a:ext cx="2299815" cy="420874"/>
          </a:xfrm>
          <a:prstGeom prst="rect">
            <a:avLst/>
          </a:prstGeom>
        </p:spPr>
        <p:txBody>
          <a:bodyPr wrap="square" lIns="80001" tIns="40000" rIns="80001" bIns="40000">
            <a:spAutoFit/>
          </a:bodyPr>
          <a:lstStyle/>
          <a:p>
            <a:pPr lvl="0" algn="ctr">
              <a:lnSpc>
                <a:spcPct val="130000"/>
              </a:lnSpc>
            </a:pPr>
            <a:r>
              <a:rPr lang="zh-CN" altLang="en-US" sz="1700" dirty="0" smtClean="0">
                <a:solidFill>
                  <a:schemeClr val="bg1"/>
                </a:solidFill>
                <a:latin typeface="思源黑体 CN Normal" pitchFamily="34" charset="-122"/>
                <a:ea typeface="思源黑体 CN Normal" pitchFamily="34" charset="-122"/>
              </a:rPr>
              <a:t>丰富多样的题库资源</a:t>
            </a:r>
            <a:endParaRPr lang="zh-CN" altLang="en-US" sz="1700" dirty="0">
              <a:solidFill>
                <a:schemeClr val="bg1"/>
              </a:solidFill>
              <a:latin typeface="思源黑体 CN Normal" pitchFamily="34" charset="-122"/>
              <a:ea typeface="思源黑体 CN Normal" pitchFamily="34" charset="-122"/>
            </a:endParaRPr>
          </a:p>
        </p:txBody>
      </p:sp>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117245" y="376631"/>
            <a:ext cx="5846142"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资源与应用的有机整合</a:t>
            </a:r>
          </a:p>
        </p:txBody>
      </p:sp>
      <p:sp>
        <p:nvSpPr>
          <p:cNvPr id="20" name="矩形 19"/>
          <p:cNvSpPr/>
          <p:nvPr/>
        </p:nvSpPr>
        <p:spPr>
          <a:xfrm>
            <a:off x="1332101" y="2459190"/>
            <a:ext cx="2275977" cy="1262846"/>
          </a:xfrm>
          <a:prstGeom prst="rect">
            <a:avLst/>
          </a:prstGeom>
        </p:spPr>
        <p:txBody>
          <a:bodyPr wrap="square">
            <a:spAutoFit/>
          </a:bodyPr>
          <a:lstStyle/>
          <a:p>
            <a:pPr lvl="0" defTabSz="457200">
              <a:lnSpc>
                <a:spcPct val="130000"/>
              </a:lnSpc>
            </a:pPr>
            <a:r>
              <a:rPr lang="zh-CN" altLang="en-US" sz="1500" dirty="0" smtClean="0">
                <a:solidFill>
                  <a:srgbClr val="FFFFFF"/>
                </a:solidFill>
              </a:rPr>
              <a:t>资源与应用并举。</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职业资格考试、高校课程试题、在线考试、移动应用</a:t>
            </a:r>
            <a:r>
              <a:rPr lang="en-US" altLang="zh-CN" sz="1500" dirty="0" smtClean="0">
                <a:solidFill>
                  <a:srgbClr val="FFFFFF"/>
                </a:solidFill>
              </a:rPr>
              <a:t>4</a:t>
            </a:r>
            <a:r>
              <a:rPr lang="zh-CN" altLang="en-US" sz="1500" dirty="0" smtClean="0">
                <a:solidFill>
                  <a:srgbClr val="FFFFFF"/>
                </a:solidFill>
              </a:rPr>
              <a:t>个模块。</a:t>
            </a:r>
            <a:endParaRPr lang="zh-CN" altLang="en-US" sz="1500" dirty="0">
              <a:solidFill>
                <a:srgbClr val="FFFFFF"/>
              </a:solidFill>
              <a:latin typeface="Century Gothic"/>
              <a:ea typeface="微软雅黑"/>
            </a:endParaRPr>
          </a:p>
        </p:txBody>
      </p:sp>
      <p:sp>
        <p:nvSpPr>
          <p:cNvPr id="21" name="矩形 20"/>
          <p:cNvSpPr/>
          <p:nvPr/>
        </p:nvSpPr>
        <p:spPr>
          <a:xfrm>
            <a:off x="4358098" y="2459190"/>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在线考试与系统题库资源的完美整合。</a:t>
            </a:r>
            <a:endParaRPr lang="zh-CN" altLang="en-US" sz="1500" dirty="0">
              <a:solidFill>
                <a:srgbClr val="FFFFFF"/>
              </a:solidFill>
              <a:latin typeface="Century Gothic"/>
              <a:ea typeface="微软雅黑"/>
            </a:endParaRPr>
          </a:p>
        </p:txBody>
      </p:sp>
      <p:sp>
        <p:nvSpPr>
          <p:cNvPr id="22" name="椭圆 21"/>
          <p:cNvSpPr/>
          <p:nvPr/>
        </p:nvSpPr>
        <p:spPr>
          <a:xfrm>
            <a:off x="958281" y="2040311"/>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341672" y="1958654"/>
            <a:ext cx="1107996" cy="461665"/>
          </a:xfrm>
          <a:prstGeom prst="rect">
            <a:avLst/>
          </a:prstGeom>
          <a:noFill/>
        </p:spPr>
        <p:txBody>
          <a:bodyPr wrap="none" rtlCol="0">
            <a:spAutoFit/>
          </a:bodyPr>
          <a:lstStyle/>
          <a:p>
            <a:r>
              <a:rPr lang="zh-CN" altLang="en-US" sz="2400" b="1" dirty="0" smtClean="0">
                <a:solidFill>
                  <a:srgbClr val="FFFFFF"/>
                </a:solidFill>
              </a:rPr>
              <a:t>多模块</a:t>
            </a:r>
            <a:endParaRPr lang="zh-CN" altLang="en-US" sz="2400" b="1" dirty="0">
              <a:solidFill>
                <a:srgbClr val="FFFFFF"/>
              </a:solidFill>
            </a:endParaRPr>
          </a:p>
        </p:txBody>
      </p:sp>
      <p:sp>
        <p:nvSpPr>
          <p:cNvPr id="24" name="椭圆 23"/>
          <p:cNvSpPr/>
          <p:nvPr/>
        </p:nvSpPr>
        <p:spPr>
          <a:xfrm>
            <a:off x="3946179" y="2040311"/>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4329570" y="1958654"/>
            <a:ext cx="1415772" cy="461665"/>
          </a:xfrm>
          <a:prstGeom prst="rect">
            <a:avLst/>
          </a:prstGeom>
          <a:noFill/>
        </p:spPr>
        <p:txBody>
          <a:bodyPr wrap="none" rtlCol="0">
            <a:spAutoFit/>
          </a:bodyPr>
          <a:lstStyle/>
          <a:p>
            <a:r>
              <a:rPr lang="zh-CN" altLang="en-US" sz="2400" b="1" dirty="0" smtClean="0">
                <a:solidFill>
                  <a:srgbClr val="FFFFFF"/>
                </a:solidFill>
              </a:rPr>
              <a:t>在线考试</a:t>
            </a:r>
            <a:endParaRPr lang="zh-CN" altLang="en-US" sz="2400" b="1" dirty="0">
              <a:solidFill>
                <a:srgbClr val="FFFFFF"/>
              </a:solidFill>
            </a:endParaRPr>
          </a:p>
        </p:txBody>
      </p:sp>
      <p:sp>
        <p:nvSpPr>
          <p:cNvPr id="26" name="椭圆 25"/>
          <p:cNvSpPr/>
          <p:nvPr/>
        </p:nvSpPr>
        <p:spPr>
          <a:xfrm>
            <a:off x="6876096" y="2040311"/>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7259487" y="1958654"/>
            <a:ext cx="1107996" cy="461665"/>
          </a:xfrm>
          <a:prstGeom prst="rect">
            <a:avLst/>
          </a:prstGeom>
          <a:noFill/>
        </p:spPr>
        <p:txBody>
          <a:bodyPr wrap="none" rtlCol="0">
            <a:spAutoFit/>
          </a:bodyPr>
          <a:lstStyle/>
          <a:p>
            <a:r>
              <a:rPr lang="zh-CN" altLang="en-US" sz="2400" b="1" dirty="0" smtClean="0">
                <a:solidFill>
                  <a:srgbClr val="FFFFFF"/>
                </a:solidFill>
              </a:rPr>
              <a:t>移动端</a:t>
            </a:r>
            <a:endParaRPr lang="zh-CN" altLang="en-US" sz="2400" b="1" dirty="0">
              <a:solidFill>
                <a:srgbClr val="FFFFFF"/>
              </a:solidFill>
            </a:endParaRPr>
          </a:p>
        </p:txBody>
      </p:sp>
      <p:sp>
        <p:nvSpPr>
          <p:cNvPr id="28" name="矩形 27"/>
          <p:cNvSpPr/>
          <p:nvPr/>
        </p:nvSpPr>
        <p:spPr>
          <a:xfrm>
            <a:off x="7249915" y="2459190"/>
            <a:ext cx="2275977" cy="362600"/>
          </a:xfrm>
          <a:prstGeom prst="rect">
            <a:avLst/>
          </a:prstGeom>
        </p:spPr>
        <p:txBody>
          <a:bodyPr wrap="square">
            <a:spAutoFit/>
          </a:bodyPr>
          <a:lstStyle/>
          <a:p>
            <a:pPr lvl="0" defTabSz="457200">
              <a:lnSpc>
                <a:spcPct val="130000"/>
              </a:lnSpc>
            </a:pPr>
            <a:r>
              <a:rPr lang="zh-CN" altLang="en-US" sz="1500" dirty="0" smtClean="0">
                <a:solidFill>
                  <a:srgbClr val="FFFFFF"/>
                </a:solidFill>
              </a:rPr>
              <a:t>移动端的资源复用。</a:t>
            </a:r>
            <a:endParaRPr lang="zh-CN" altLang="en-US" sz="1500" dirty="0">
              <a:solidFill>
                <a:srgbClr val="FFFFFF"/>
              </a:solidFill>
              <a:latin typeface="Century Gothic"/>
              <a:ea typeface="微软雅黑"/>
            </a:endParaRPr>
          </a:p>
        </p:txBody>
      </p:sp>
      <p:pic>
        <p:nvPicPr>
          <p:cNvPr id="34" name="Picture 6"/>
          <p:cNvPicPr>
            <a:picLocks noChangeAspect="1" noChangeArrowheads="1"/>
          </p:cNvPicPr>
          <p:nvPr/>
        </p:nvPicPr>
        <p:blipFill>
          <a:blip r:embed="rId3"/>
          <a:srcRect/>
          <a:stretch>
            <a:fillRect/>
          </a:stretch>
        </p:blipFill>
        <p:spPr bwMode="auto">
          <a:xfrm>
            <a:off x="1501376" y="4129746"/>
            <a:ext cx="7259928" cy="3053033"/>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grpSp>
        <p:nvGrpSpPr>
          <p:cNvPr id="5" name="组合 15"/>
          <p:cNvGrpSpPr/>
          <p:nvPr/>
        </p:nvGrpSpPr>
        <p:grpSpPr>
          <a:xfrm>
            <a:off x="794588" y="2076030"/>
            <a:ext cx="3438172" cy="2408325"/>
            <a:chOff x="423573" y="1816100"/>
            <a:chExt cx="3438172" cy="2408325"/>
          </a:xfrm>
        </p:grpSpPr>
        <p:sp>
          <p:nvSpPr>
            <p:cNvPr id="3" name="文本框 2"/>
            <p:cNvSpPr txBox="1"/>
            <p:nvPr/>
          </p:nvSpPr>
          <p:spPr>
            <a:xfrm>
              <a:off x="423573" y="1816100"/>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海量试卷</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4" name="直线连接符 3"/>
            <p:cNvCxnSpPr/>
            <p:nvPr/>
          </p:nvCxnSpPr>
          <p:spPr>
            <a:xfrm>
              <a:off x="423573" y="2401022"/>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6" name="文本框 5"/>
            <p:cNvSpPr txBox="1"/>
            <p:nvPr/>
          </p:nvSpPr>
          <p:spPr>
            <a:xfrm>
              <a:off x="423573" y="2522202"/>
              <a:ext cx="3205992" cy="1702223"/>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十大分类，</a:t>
              </a:r>
              <a:r>
                <a:rPr lang="en-US" altLang="zh-CN" sz="1600" dirty="0" smtClean="0">
                  <a:solidFill>
                    <a:schemeClr val="bg1"/>
                  </a:solidFill>
                  <a:latin typeface="思源黑体 CN Normal" pitchFamily="34" charset="-122"/>
                  <a:ea typeface="思源黑体 CN Normal" pitchFamily="34" charset="-122"/>
                </a:rPr>
                <a:t>900</a:t>
              </a:r>
              <a:r>
                <a:rPr lang="zh-CN" altLang="en-US" sz="1600" dirty="0" smtClean="0">
                  <a:solidFill>
                    <a:schemeClr val="bg1"/>
                  </a:solidFill>
                  <a:latin typeface="思源黑体 CN Normal" pitchFamily="34" charset="-122"/>
                  <a:ea typeface="思源黑体 CN Normal" pitchFamily="34" charset="-122"/>
                </a:rPr>
                <a:t>多个细分科目的在职</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资格考试；</a:t>
              </a:r>
              <a:r>
                <a:rPr lang="en-US" altLang="zh-CN" sz="1600" dirty="0" smtClean="0">
                  <a:solidFill>
                    <a:schemeClr val="bg1"/>
                  </a:solidFill>
                  <a:latin typeface="思源黑体 CN Normal" pitchFamily="34" charset="-122"/>
                  <a:ea typeface="思源黑体 CN Normal" pitchFamily="34" charset="-122"/>
                </a:rPr>
                <a:t>12</a:t>
              </a:r>
              <a:r>
                <a:rPr lang="zh-CN" altLang="en-US" sz="1600" dirty="0" smtClean="0">
                  <a:solidFill>
                    <a:schemeClr val="bg1"/>
                  </a:solidFill>
                  <a:latin typeface="思源黑体 CN Normal" pitchFamily="34" charset="-122"/>
                  <a:ea typeface="思源黑体 CN Normal" pitchFamily="34" charset="-122"/>
                </a:rPr>
                <a:t>万套试卷，其中真题试卷</a:t>
              </a:r>
              <a:r>
                <a:rPr lang="en-US" altLang="zh-CN" sz="1600" dirty="0" smtClean="0">
                  <a:solidFill>
                    <a:schemeClr val="bg1"/>
                  </a:solidFill>
                  <a:latin typeface="思源黑体 CN Normal" pitchFamily="34" charset="-122"/>
                  <a:ea typeface="思源黑体 CN Normal" pitchFamily="34" charset="-122"/>
                </a:rPr>
                <a:t>1.7</a:t>
              </a:r>
              <a:r>
                <a:rPr lang="zh-CN" altLang="en-US" sz="1600" dirty="0" smtClean="0">
                  <a:solidFill>
                    <a:schemeClr val="bg1"/>
                  </a:solidFill>
                  <a:latin typeface="思源黑体 CN Normal" pitchFamily="34" charset="-122"/>
                  <a:ea typeface="思源黑体 CN Normal" pitchFamily="34" charset="-122"/>
                </a:rPr>
                <a:t>万套，小语种、大学生村官考试等，独有考试科目收录。</a:t>
              </a:r>
              <a:endParaRPr lang="zh-CN" altLang="en-US" sz="1600" dirty="0">
                <a:solidFill>
                  <a:schemeClr val="bg1"/>
                </a:solidFill>
                <a:latin typeface="思源黑体 CN Normal" pitchFamily="34" charset="-122"/>
                <a:ea typeface="思源黑体 CN Normal" pitchFamily="34" charset="-122"/>
              </a:endParaRPr>
            </a:p>
          </p:txBody>
        </p:sp>
      </p:grpSp>
      <p:sp>
        <p:nvSpPr>
          <p:cNvPr id="8" name="文本框 7"/>
          <p:cNvSpPr txBox="1"/>
          <p:nvPr/>
        </p:nvSpPr>
        <p:spPr>
          <a:xfrm>
            <a:off x="2399374" y="376631"/>
            <a:ext cx="5281885"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丰富多样的试题资源</a:t>
            </a:r>
            <a:endParaRPr kumimoji="1" lang="zh-CN" altLang="en-US" sz="4400" dirty="0">
              <a:solidFill>
                <a:srgbClr val="323232"/>
              </a:solidFill>
              <a:latin typeface="思源黑体 CN Heavy" pitchFamily="34" charset="-122"/>
              <a:ea typeface="思源黑体 CN Heavy" pitchFamily="34" charset="-122"/>
              <a:cs typeface="Arial Black"/>
            </a:endParaRPr>
          </a:p>
        </p:txBody>
      </p:sp>
      <p:grpSp>
        <p:nvGrpSpPr>
          <p:cNvPr id="7" name="组合 16"/>
          <p:cNvGrpSpPr/>
          <p:nvPr/>
        </p:nvGrpSpPr>
        <p:grpSpPr>
          <a:xfrm>
            <a:off x="794588" y="4750086"/>
            <a:ext cx="3505252" cy="2062269"/>
            <a:chOff x="727508" y="4750086"/>
            <a:chExt cx="3505252" cy="2062269"/>
          </a:xfrm>
        </p:grpSpPr>
        <p:sp>
          <p:nvSpPr>
            <p:cNvPr id="9" name="文本框 2"/>
            <p:cNvSpPr txBox="1"/>
            <p:nvPr/>
          </p:nvSpPr>
          <p:spPr>
            <a:xfrm>
              <a:off x="794588" y="4750086"/>
              <a:ext cx="3438172" cy="501894"/>
            </a:xfrm>
            <a:prstGeom prst="rect">
              <a:avLst/>
            </a:prstGeom>
            <a:noFill/>
          </p:spPr>
          <p:txBody>
            <a:bodyPr wrap="square" lIns="100801" tIns="50400" rIns="100801" bIns="50400" rtlCol="0">
              <a:spAutoFit/>
            </a:bodyPr>
            <a:lstStyle/>
            <a:p>
              <a:r>
                <a:rPr kumimoji="1" lang="zh-CN" altLang="en-US" sz="2600" dirty="0" smtClean="0">
                  <a:solidFill>
                    <a:srgbClr val="61B02A"/>
                  </a:solidFill>
                  <a:latin typeface="思源黑体 CN Medium" pitchFamily="34" charset="-122"/>
                  <a:ea typeface="思源黑体 CN Medium" pitchFamily="34" charset="-122"/>
                  <a:cs typeface="Arial Black"/>
                </a:rPr>
                <a:t>高校课程</a:t>
              </a:r>
              <a:endParaRPr kumimoji="1" lang="zh-CN" altLang="en-US" sz="2600" dirty="0">
                <a:solidFill>
                  <a:srgbClr val="61B02A"/>
                </a:solidFill>
                <a:latin typeface="思源黑体 CN Medium" pitchFamily="34" charset="-122"/>
                <a:ea typeface="思源黑体 CN Medium" pitchFamily="34" charset="-122"/>
                <a:cs typeface="Arial Black"/>
              </a:endParaRPr>
            </a:p>
          </p:txBody>
        </p:sp>
        <p:cxnSp>
          <p:nvCxnSpPr>
            <p:cNvPr id="11" name="直线连接符 3"/>
            <p:cNvCxnSpPr/>
            <p:nvPr/>
          </p:nvCxnSpPr>
          <p:spPr>
            <a:xfrm>
              <a:off x="727508" y="5335008"/>
              <a:ext cx="3387379" cy="0"/>
            </a:xfrm>
            <a:prstGeom prst="line">
              <a:avLst/>
            </a:prstGeom>
            <a:ln w="3175"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文本框 5"/>
            <p:cNvSpPr txBox="1"/>
            <p:nvPr/>
          </p:nvSpPr>
          <p:spPr>
            <a:xfrm>
              <a:off x="727508" y="5456188"/>
              <a:ext cx="3205992" cy="1356167"/>
            </a:xfrm>
            <a:prstGeom prst="rect">
              <a:avLst/>
            </a:prstGeom>
            <a:noFill/>
          </p:spPr>
          <p:txBody>
            <a:bodyPr wrap="square" lIns="100801" tIns="50400" rIns="100801" bIns="50400" rtlCol="0">
              <a:spAutoFit/>
            </a:bodyPr>
            <a:lstStyle/>
            <a:p>
              <a:pPr>
                <a:lnSpc>
                  <a:spcPct val="130000"/>
                </a:lnSpc>
              </a:pPr>
              <a:r>
                <a:rPr lang="zh-CN" altLang="en-US" sz="1600" dirty="0" smtClean="0">
                  <a:solidFill>
                    <a:schemeClr val="bg1"/>
                  </a:solidFill>
                  <a:latin typeface="思源黑体 CN Normal" pitchFamily="34" charset="-122"/>
                  <a:ea typeface="思源黑体 CN Normal" pitchFamily="34" charset="-122"/>
                </a:rPr>
                <a:t>新增了约</a:t>
              </a:r>
              <a:r>
                <a:rPr lang="en-US" altLang="zh-CN" sz="1600" dirty="0" smtClean="0">
                  <a:solidFill>
                    <a:schemeClr val="bg1"/>
                  </a:solidFill>
                  <a:latin typeface="思源黑体 CN Normal" pitchFamily="34" charset="-122"/>
                  <a:ea typeface="思源黑体 CN Normal" pitchFamily="34" charset="-122"/>
                </a:rPr>
                <a:t>90</a:t>
              </a:r>
              <a:r>
                <a:rPr lang="zh-CN" altLang="en-US" sz="1600" dirty="0" smtClean="0">
                  <a:solidFill>
                    <a:schemeClr val="bg1"/>
                  </a:solidFill>
                  <a:latin typeface="思源黑体 CN Normal" pitchFamily="34" charset="-122"/>
                  <a:ea typeface="思源黑体 CN Normal" pitchFamily="34" charset="-122"/>
                </a:rPr>
                <a:t>万道高校专业课程试题资源；涉及理、工、农、医、文、史、哲、法等高校大部分专业课程内容（兼顾本科</a:t>
              </a:r>
              <a:r>
                <a:rPr lang="en-US" altLang="zh-CN" sz="1600" dirty="0" smtClean="0">
                  <a:solidFill>
                    <a:schemeClr val="bg1"/>
                  </a:solidFill>
                  <a:latin typeface="思源黑体 CN Normal" pitchFamily="34" charset="-122"/>
                  <a:ea typeface="思源黑体 CN Normal" pitchFamily="34" charset="-122"/>
                </a:rPr>
                <a:t>&amp;</a:t>
              </a:r>
              <a:r>
                <a:rPr lang="zh-CN" altLang="en-US" sz="1600" dirty="0" smtClean="0">
                  <a:solidFill>
                    <a:schemeClr val="bg1"/>
                  </a:solidFill>
                  <a:latin typeface="思源黑体 CN Normal" pitchFamily="34" charset="-122"/>
                  <a:ea typeface="思源黑体 CN Normal" pitchFamily="34" charset="-122"/>
                </a:rPr>
                <a:t>专科）。</a:t>
              </a:r>
            </a:p>
          </p:txBody>
        </p:sp>
      </p:grpSp>
      <p:pic>
        <p:nvPicPr>
          <p:cNvPr id="14" name="Picture 2"/>
          <p:cNvPicPr>
            <a:picLocks noChangeAspect="1" noChangeArrowheads="1"/>
          </p:cNvPicPr>
          <p:nvPr/>
        </p:nvPicPr>
        <p:blipFill>
          <a:blip r:embed="rId3"/>
          <a:srcRect/>
          <a:stretch>
            <a:fillRect/>
          </a:stretch>
        </p:blipFill>
        <p:spPr bwMode="auto">
          <a:xfrm>
            <a:off x="4815885" y="2076030"/>
            <a:ext cx="4724056" cy="4781465"/>
          </a:xfrm>
          <a:prstGeom prst="rect">
            <a:avLst/>
          </a:prstGeom>
          <a:noFill/>
          <a:ln w="9525" algn="ctr">
            <a:noFill/>
            <a:miter lim="800000"/>
            <a:headEnd/>
            <a:tailEnd/>
          </a:ln>
        </p:spPr>
      </p:pic>
      <p:pic>
        <p:nvPicPr>
          <p:cNvPr id="15" name="Picture 3"/>
          <p:cNvPicPr>
            <a:picLocks noChangeAspect="1" noChangeArrowheads="1"/>
          </p:cNvPicPr>
          <p:nvPr/>
        </p:nvPicPr>
        <p:blipFill>
          <a:blip r:embed="rId4"/>
          <a:srcRect/>
          <a:stretch>
            <a:fillRect/>
          </a:stretch>
        </p:blipFill>
        <p:spPr bwMode="auto">
          <a:xfrm>
            <a:off x="4815885" y="2076030"/>
            <a:ext cx="4724056" cy="3416914"/>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1835117" y="376631"/>
            <a:ext cx="6410399"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清晰易用的在线考试功能</a:t>
            </a:r>
            <a:endParaRPr kumimoji="1" lang="zh-CN" altLang="en-US" sz="4400" dirty="0">
              <a:solidFill>
                <a:srgbClr val="323232"/>
              </a:solidFill>
              <a:latin typeface="思源黑体 CN Heavy" pitchFamily="34" charset="-122"/>
              <a:ea typeface="思源黑体 CN Heavy" pitchFamily="34" charset="-122"/>
              <a:cs typeface="Arial Black"/>
            </a:endParaRPr>
          </a:p>
        </p:txBody>
      </p:sp>
      <p:sp>
        <p:nvSpPr>
          <p:cNvPr id="27" name="椭圆 26"/>
          <p:cNvSpPr>
            <a:spLocks noChangeAspect="1"/>
          </p:cNvSpPr>
          <p:nvPr/>
        </p:nvSpPr>
        <p:spPr>
          <a:xfrm>
            <a:off x="5665335" y="2680101"/>
            <a:ext cx="540857" cy="5409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1</a:t>
            </a:r>
            <a:endParaRPr lang="zh-CN" altLang="en-US" sz="2200" b="1" dirty="0">
              <a:solidFill>
                <a:schemeClr val="bg1"/>
              </a:solidFill>
            </a:endParaRPr>
          </a:p>
        </p:txBody>
      </p:sp>
      <p:sp>
        <p:nvSpPr>
          <p:cNvPr id="28" name="椭圆 27"/>
          <p:cNvSpPr>
            <a:spLocks noChangeAspect="1"/>
          </p:cNvSpPr>
          <p:nvPr/>
        </p:nvSpPr>
        <p:spPr>
          <a:xfrm>
            <a:off x="5665335" y="3665975"/>
            <a:ext cx="540857" cy="54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0001" tIns="40000" rIns="80001" bIns="40000" rtlCol="0" anchor="ctr"/>
          <a:lstStyle/>
          <a:p>
            <a:pPr algn="ctr"/>
            <a:r>
              <a:rPr lang="en-US" altLang="zh-CN" sz="2200" b="1" dirty="0" smtClean="0">
                <a:solidFill>
                  <a:schemeClr val="bg1"/>
                </a:solidFill>
              </a:rPr>
              <a:t>2</a:t>
            </a:r>
            <a:endParaRPr lang="zh-CN" altLang="en-US" sz="2200" b="1" dirty="0">
              <a:solidFill>
                <a:schemeClr val="bg1"/>
              </a:solidFill>
            </a:endParaRPr>
          </a:p>
        </p:txBody>
      </p:sp>
      <p:sp>
        <p:nvSpPr>
          <p:cNvPr id="31" name="矩形 30"/>
          <p:cNvSpPr/>
          <p:nvPr/>
        </p:nvSpPr>
        <p:spPr>
          <a:xfrm>
            <a:off x="6371281" y="2578495"/>
            <a:ext cx="3242620" cy="760967"/>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角色任务清晰。</a:t>
            </a:r>
            <a:endParaRPr lang="en-US" altLang="zh-CN" sz="1700" dirty="0" smtClean="0">
              <a:solidFill>
                <a:schemeClr val="bg1"/>
              </a:solidFill>
              <a:latin typeface="思源黑体 CN Normal" pitchFamily="34" charset="-122"/>
              <a:ea typeface="思源黑体 CN Normal" pitchFamily="34" charset="-122"/>
            </a:endParaRPr>
          </a:p>
          <a:p>
            <a:pPr lvl="0">
              <a:lnSpc>
                <a:spcPct val="130000"/>
              </a:lnSpc>
            </a:pPr>
            <a:r>
              <a:rPr lang="zh-CN" altLang="en-US" sz="1700" dirty="0" smtClean="0">
                <a:solidFill>
                  <a:schemeClr val="bg1"/>
                </a:solidFill>
                <a:latin typeface="思源黑体 CN Normal" pitchFamily="34" charset="-122"/>
                <a:ea typeface="思源黑体 CN Normal" pitchFamily="34" charset="-122"/>
              </a:rPr>
              <a:t>教师在前台即可进行教学操作。</a:t>
            </a:r>
            <a:endParaRPr lang="zh-CN" altLang="en-US" sz="1700" dirty="0">
              <a:solidFill>
                <a:schemeClr val="bg1"/>
              </a:solidFill>
              <a:latin typeface="思源黑体 CN Normal" pitchFamily="34" charset="-122"/>
              <a:ea typeface="思源黑体 CN Normal" pitchFamily="34" charset="-122"/>
            </a:endParaRPr>
          </a:p>
        </p:txBody>
      </p:sp>
      <p:sp>
        <p:nvSpPr>
          <p:cNvPr id="39" name="矩形 38"/>
          <p:cNvSpPr/>
          <p:nvPr/>
        </p:nvSpPr>
        <p:spPr>
          <a:xfrm>
            <a:off x="6371281" y="3745637"/>
            <a:ext cx="3242620" cy="420874"/>
          </a:xfrm>
          <a:prstGeom prst="rect">
            <a:avLst/>
          </a:prstGeom>
        </p:spPr>
        <p:txBody>
          <a:bodyPr wrap="square" lIns="80001" tIns="40000" rIns="80001" bIns="40000">
            <a:spAutoFit/>
          </a:bodyPr>
          <a:lstStyle/>
          <a:p>
            <a:pPr lvl="0">
              <a:lnSpc>
                <a:spcPct val="130000"/>
              </a:lnSpc>
            </a:pPr>
            <a:r>
              <a:rPr lang="zh-CN" altLang="en-US" sz="1700" dirty="0" smtClean="0">
                <a:solidFill>
                  <a:schemeClr val="bg1"/>
                </a:solidFill>
                <a:latin typeface="思源黑体 CN Normal" pitchFamily="34" charset="-122"/>
                <a:ea typeface="思源黑体 CN Normal" pitchFamily="34" charset="-122"/>
              </a:rPr>
              <a:t>流程使用分步独立操作。</a:t>
            </a:r>
            <a:endParaRPr lang="zh-CN" altLang="en-US" sz="1700" dirty="0">
              <a:solidFill>
                <a:schemeClr val="bg1"/>
              </a:solidFill>
              <a:latin typeface="思源黑体 CN Normal" pitchFamily="34" charset="-122"/>
              <a:ea typeface="思源黑体 CN Normal" pitchFamily="34" charset="-122"/>
            </a:endParaRPr>
          </a:p>
        </p:txBody>
      </p:sp>
      <p:pic>
        <p:nvPicPr>
          <p:cNvPr id="30" name="Picture 4"/>
          <p:cNvPicPr>
            <a:picLocks noChangeAspect="1" noChangeArrowheads="1"/>
          </p:cNvPicPr>
          <p:nvPr/>
        </p:nvPicPr>
        <p:blipFill>
          <a:blip r:embed="rId3"/>
          <a:srcRect/>
          <a:stretch>
            <a:fillRect/>
          </a:stretch>
        </p:blipFill>
        <p:spPr bwMode="auto">
          <a:xfrm>
            <a:off x="751243" y="1909242"/>
            <a:ext cx="4308315" cy="2860439"/>
          </a:xfrm>
          <a:prstGeom prst="rect">
            <a:avLst/>
          </a:prstGeom>
          <a:noFill/>
          <a:ln w="9525">
            <a:noFill/>
            <a:miter lim="800000"/>
            <a:headEnd/>
            <a:tailEnd/>
          </a:ln>
        </p:spPr>
      </p:pic>
      <p:pic>
        <p:nvPicPr>
          <p:cNvPr id="32" name="Picture 3"/>
          <p:cNvPicPr>
            <a:picLocks noChangeAspect="1" noChangeArrowheads="1"/>
          </p:cNvPicPr>
          <p:nvPr/>
        </p:nvPicPr>
        <p:blipFill>
          <a:blip r:embed="rId4"/>
          <a:srcRect/>
          <a:stretch>
            <a:fillRect/>
          </a:stretch>
        </p:blipFill>
        <p:spPr bwMode="auto">
          <a:xfrm>
            <a:off x="751243" y="5118100"/>
            <a:ext cx="5827347" cy="1886806"/>
          </a:xfrm>
          <a:prstGeom prst="rect">
            <a:avLst/>
          </a:prstGeom>
          <a:noFill/>
          <a:ln w="9525" algn="ctr">
            <a:noFill/>
            <a:miter lim="800000"/>
            <a:headEnd/>
            <a:tailEnd/>
          </a:ln>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0080625" cy="14001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solidFill>
                <a:prstClr val="white"/>
              </a:solidFill>
              <a:latin typeface="Calibri"/>
              <a:ea typeface="宋体"/>
            </a:endParaRPr>
          </a:p>
        </p:txBody>
      </p:sp>
      <p:sp>
        <p:nvSpPr>
          <p:cNvPr id="8" name="文本框 7"/>
          <p:cNvSpPr txBox="1"/>
          <p:nvPr/>
        </p:nvSpPr>
        <p:spPr>
          <a:xfrm>
            <a:off x="2681502" y="376631"/>
            <a:ext cx="4717627" cy="778893"/>
          </a:xfrm>
          <a:prstGeom prst="rect">
            <a:avLst/>
          </a:prstGeom>
          <a:noFill/>
        </p:spPr>
        <p:txBody>
          <a:bodyPr wrap="none" lIns="100801" tIns="50400" rIns="100801" bIns="50400" rtlCol="0">
            <a:spAutoFit/>
          </a:bodyPr>
          <a:lstStyle/>
          <a:p>
            <a:pPr algn="ctr"/>
            <a:r>
              <a:rPr kumimoji="1" lang="zh-CN" altLang="en-US" sz="4400" dirty="0" smtClean="0">
                <a:solidFill>
                  <a:srgbClr val="323232"/>
                </a:solidFill>
                <a:latin typeface="思源黑体 CN Heavy" pitchFamily="34" charset="-122"/>
                <a:ea typeface="思源黑体 CN Heavy" pitchFamily="34" charset="-122"/>
                <a:cs typeface="Arial Black"/>
              </a:rPr>
              <a:t>灵活的移动端应用</a:t>
            </a:r>
          </a:p>
        </p:txBody>
      </p:sp>
      <p:sp>
        <p:nvSpPr>
          <p:cNvPr id="20" name="矩形 19"/>
          <p:cNvSpPr/>
          <p:nvPr/>
        </p:nvSpPr>
        <p:spPr>
          <a:xfrm>
            <a:off x="1464453" y="2731546"/>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离线题库</a:t>
            </a:r>
            <a:r>
              <a:rPr lang="en-US" altLang="zh-CN" sz="1500" dirty="0" smtClean="0">
                <a:solidFill>
                  <a:srgbClr val="FFFFFF"/>
                </a:solidFill>
              </a:rPr>
              <a:t>	</a:t>
            </a:r>
            <a:r>
              <a:rPr lang="zh-CN" altLang="en-US" sz="1500" dirty="0" smtClean="0">
                <a:solidFill>
                  <a:srgbClr val="FFFFFF"/>
                </a:solidFill>
              </a:rPr>
              <a:t>错题库</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做题记录</a:t>
            </a:r>
            <a:r>
              <a:rPr lang="en-US" altLang="zh-CN" sz="1500" dirty="0" smtClean="0">
                <a:solidFill>
                  <a:srgbClr val="FFFFFF"/>
                </a:solidFill>
              </a:rPr>
              <a:t>	</a:t>
            </a:r>
            <a:r>
              <a:rPr lang="zh-CN" altLang="en-US" sz="1500" dirty="0" smtClean="0">
                <a:solidFill>
                  <a:srgbClr val="FFFFFF"/>
                </a:solidFill>
              </a:rPr>
              <a:t>每日一练</a:t>
            </a:r>
            <a:endParaRPr lang="zh-CN" altLang="en-US" sz="1500" dirty="0">
              <a:solidFill>
                <a:srgbClr val="FFFFFF"/>
              </a:solidFill>
              <a:latin typeface="Century Gothic"/>
              <a:ea typeface="微软雅黑"/>
            </a:endParaRPr>
          </a:p>
        </p:txBody>
      </p:sp>
      <p:sp>
        <p:nvSpPr>
          <p:cNvPr id="21" name="矩形 20"/>
          <p:cNvSpPr/>
          <p:nvPr/>
        </p:nvSpPr>
        <p:spPr>
          <a:xfrm>
            <a:off x="1464453" y="4224661"/>
            <a:ext cx="2275977" cy="662682"/>
          </a:xfrm>
          <a:prstGeom prst="rect">
            <a:avLst/>
          </a:prstGeom>
        </p:spPr>
        <p:txBody>
          <a:bodyPr wrap="square">
            <a:spAutoFit/>
          </a:bodyPr>
          <a:lstStyle/>
          <a:p>
            <a:pPr lvl="0" defTabSz="457200">
              <a:lnSpc>
                <a:spcPct val="130000"/>
              </a:lnSpc>
            </a:pPr>
            <a:r>
              <a:rPr lang="zh-CN" altLang="en-US" sz="1500" dirty="0" smtClean="0">
                <a:solidFill>
                  <a:srgbClr val="FFFFFF"/>
                </a:solidFill>
              </a:rPr>
              <a:t>练习模式</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考试模式</a:t>
            </a:r>
            <a:endParaRPr lang="zh-CN" altLang="en-US" sz="1500" dirty="0">
              <a:solidFill>
                <a:srgbClr val="FFFFFF"/>
              </a:solidFill>
              <a:latin typeface="Century Gothic"/>
              <a:ea typeface="微软雅黑"/>
            </a:endParaRPr>
          </a:p>
        </p:txBody>
      </p:sp>
      <p:sp>
        <p:nvSpPr>
          <p:cNvPr id="22" name="椭圆 21"/>
          <p:cNvSpPr/>
          <p:nvPr/>
        </p:nvSpPr>
        <p:spPr>
          <a:xfrm>
            <a:off x="958281" y="2312667"/>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rPr>
              <a:t>1</a:t>
            </a:r>
            <a:endParaRPr lang="zh-CN" altLang="en-US" sz="1600" b="1" dirty="0">
              <a:solidFill>
                <a:srgbClr val="FFFFFF"/>
              </a:solidFill>
            </a:endParaRPr>
          </a:p>
        </p:txBody>
      </p:sp>
      <p:sp>
        <p:nvSpPr>
          <p:cNvPr id="23" name="文本框 4"/>
          <p:cNvSpPr txBox="1"/>
          <p:nvPr/>
        </p:nvSpPr>
        <p:spPr>
          <a:xfrm>
            <a:off x="1464453" y="2231010"/>
            <a:ext cx="1415772" cy="461665"/>
          </a:xfrm>
          <a:prstGeom prst="rect">
            <a:avLst/>
          </a:prstGeom>
          <a:noFill/>
        </p:spPr>
        <p:txBody>
          <a:bodyPr wrap="none" rtlCol="0">
            <a:spAutoFit/>
          </a:bodyPr>
          <a:lstStyle/>
          <a:p>
            <a:r>
              <a:rPr lang="zh-CN" altLang="en-US" sz="2400" b="1" dirty="0" smtClean="0">
                <a:solidFill>
                  <a:srgbClr val="FFFFFF"/>
                </a:solidFill>
              </a:rPr>
              <a:t>多项功能</a:t>
            </a:r>
            <a:endParaRPr lang="zh-CN" altLang="en-US" sz="2400" b="1" dirty="0">
              <a:solidFill>
                <a:srgbClr val="FFFFFF"/>
              </a:solidFill>
            </a:endParaRPr>
          </a:p>
        </p:txBody>
      </p:sp>
      <p:sp>
        <p:nvSpPr>
          <p:cNvPr id="24" name="椭圆 23"/>
          <p:cNvSpPr/>
          <p:nvPr/>
        </p:nvSpPr>
        <p:spPr>
          <a:xfrm>
            <a:off x="958281" y="3805782"/>
            <a:ext cx="349697" cy="3496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2</a:t>
            </a:r>
            <a:endParaRPr lang="zh-CN" altLang="en-US" sz="1600" b="1" dirty="0">
              <a:solidFill>
                <a:srgbClr val="FFFFFF"/>
              </a:solidFill>
            </a:endParaRPr>
          </a:p>
        </p:txBody>
      </p:sp>
      <p:sp>
        <p:nvSpPr>
          <p:cNvPr id="25" name="文本框 9"/>
          <p:cNvSpPr txBox="1"/>
          <p:nvPr/>
        </p:nvSpPr>
        <p:spPr>
          <a:xfrm>
            <a:off x="1464453" y="3724125"/>
            <a:ext cx="1415772" cy="461665"/>
          </a:xfrm>
          <a:prstGeom prst="rect">
            <a:avLst/>
          </a:prstGeom>
          <a:noFill/>
        </p:spPr>
        <p:txBody>
          <a:bodyPr wrap="none" rtlCol="0">
            <a:spAutoFit/>
          </a:bodyPr>
          <a:lstStyle/>
          <a:p>
            <a:r>
              <a:rPr lang="zh-CN" altLang="en-US" sz="2400" b="1" dirty="0" smtClean="0">
                <a:solidFill>
                  <a:srgbClr val="FFFFFF"/>
                </a:solidFill>
              </a:rPr>
              <a:t>多种模式</a:t>
            </a:r>
            <a:endParaRPr lang="zh-CN" altLang="en-US" sz="2400" b="1" dirty="0">
              <a:solidFill>
                <a:srgbClr val="FFFFFF"/>
              </a:solidFill>
            </a:endParaRPr>
          </a:p>
        </p:txBody>
      </p:sp>
      <p:sp>
        <p:nvSpPr>
          <p:cNvPr id="26" name="椭圆 25"/>
          <p:cNvSpPr/>
          <p:nvPr/>
        </p:nvSpPr>
        <p:spPr>
          <a:xfrm>
            <a:off x="958281" y="5298897"/>
            <a:ext cx="349697" cy="34969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FF"/>
                </a:solidFill>
              </a:rPr>
              <a:t>3</a:t>
            </a:r>
            <a:endParaRPr lang="zh-CN" altLang="en-US" sz="1600" b="1" dirty="0">
              <a:solidFill>
                <a:srgbClr val="FFFFFF"/>
              </a:solidFill>
            </a:endParaRPr>
          </a:p>
        </p:txBody>
      </p:sp>
      <p:sp>
        <p:nvSpPr>
          <p:cNvPr id="27" name="文本框 14"/>
          <p:cNvSpPr txBox="1"/>
          <p:nvPr/>
        </p:nvSpPr>
        <p:spPr>
          <a:xfrm>
            <a:off x="1464453" y="5217240"/>
            <a:ext cx="1723549" cy="461665"/>
          </a:xfrm>
          <a:prstGeom prst="rect">
            <a:avLst/>
          </a:prstGeom>
          <a:noFill/>
        </p:spPr>
        <p:txBody>
          <a:bodyPr wrap="none" rtlCol="0">
            <a:spAutoFit/>
          </a:bodyPr>
          <a:lstStyle/>
          <a:p>
            <a:r>
              <a:rPr lang="zh-CN" altLang="en-US" sz="2400" b="1" dirty="0" smtClean="0">
                <a:solidFill>
                  <a:srgbClr val="FFFFFF"/>
                </a:solidFill>
              </a:rPr>
              <a:t>个性化应用</a:t>
            </a:r>
            <a:endParaRPr lang="zh-CN" altLang="en-US" sz="2400" b="1" dirty="0">
              <a:solidFill>
                <a:srgbClr val="FFFFFF"/>
              </a:solidFill>
            </a:endParaRPr>
          </a:p>
        </p:txBody>
      </p:sp>
      <p:sp>
        <p:nvSpPr>
          <p:cNvPr id="28" name="矩形 27"/>
          <p:cNvSpPr/>
          <p:nvPr/>
        </p:nvSpPr>
        <p:spPr>
          <a:xfrm>
            <a:off x="1464453" y="5717776"/>
            <a:ext cx="2275977" cy="992579"/>
          </a:xfrm>
          <a:prstGeom prst="rect">
            <a:avLst/>
          </a:prstGeom>
        </p:spPr>
        <p:txBody>
          <a:bodyPr wrap="square">
            <a:spAutoFit/>
          </a:bodyPr>
          <a:lstStyle/>
          <a:p>
            <a:pPr lvl="0" defTabSz="457200">
              <a:lnSpc>
                <a:spcPct val="130000"/>
              </a:lnSpc>
            </a:pPr>
            <a:r>
              <a:rPr lang="zh-CN" altLang="en-US" sz="1500" dirty="0" smtClean="0">
                <a:solidFill>
                  <a:srgbClr val="FFFFFF"/>
                </a:solidFill>
              </a:rPr>
              <a:t>收藏试题</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收藏试卷</a:t>
            </a:r>
            <a:endParaRPr lang="en-US" altLang="zh-CN" sz="1500" dirty="0" smtClean="0">
              <a:solidFill>
                <a:srgbClr val="FFFFFF"/>
              </a:solidFill>
            </a:endParaRPr>
          </a:p>
          <a:p>
            <a:pPr lvl="0" defTabSz="457200">
              <a:lnSpc>
                <a:spcPct val="130000"/>
              </a:lnSpc>
            </a:pPr>
            <a:r>
              <a:rPr lang="zh-CN" altLang="en-US" sz="1500" dirty="0" smtClean="0">
                <a:solidFill>
                  <a:srgbClr val="FFFFFF"/>
                </a:solidFill>
              </a:rPr>
              <a:t>我的练习</a:t>
            </a:r>
            <a:endParaRPr lang="zh-CN" altLang="en-US" sz="1500" dirty="0">
              <a:solidFill>
                <a:srgbClr val="FFFFFF"/>
              </a:solidFill>
              <a:latin typeface="Century Gothic"/>
              <a:ea typeface="微软雅黑"/>
            </a:endParaRPr>
          </a:p>
        </p:txBody>
      </p:sp>
      <p:pic>
        <p:nvPicPr>
          <p:cNvPr id="1027" name="Picture 3" descr="E:\工作网盘\维普\市场部\PPT2015\考试移动.png"/>
          <p:cNvPicPr>
            <a:picLocks noChangeAspect="1" noChangeArrowheads="1"/>
          </p:cNvPicPr>
          <p:nvPr/>
        </p:nvPicPr>
        <p:blipFill>
          <a:blip r:embed="rId3"/>
          <a:srcRect/>
          <a:stretch>
            <a:fillRect/>
          </a:stretch>
        </p:blipFill>
        <p:spPr bwMode="auto">
          <a:xfrm>
            <a:off x="3740430" y="1910526"/>
            <a:ext cx="6133200" cy="5076503"/>
          </a:xfrm>
          <a:prstGeom prst="rect">
            <a:avLst/>
          </a:prstGeom>
          <a:noFill/>
        </p:spPr>
      </p:pic>
    </p:spTree>
    <p:extLst>
      <p:ext uri="{BB962C8B-B14F-4D97-AF65-F5344CB8AC3E}">
        <p14:creationId xmlns:p14="http://schemas.microsoft.com/office/powerpoint/2010/main" val="274067207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732658" y="2590064"/>
            <a:ext cx="6806306" cy="2215091"/>
          </a:xfrm>
          <a:prstGeom prst="roundRect">
            <a:avLst>
              <a:gd name="adj" fmla="val 4443"/>
            </a:avLst>
          </a:prstGeom>
          <a:gradFill flip="none" rotWithShape="1">
            <a:gsLst>
              <a:gs pos="0">
                <a:schemeClr val="bg2">
                  <a:lumMod val="75000"/>
                </a:schemeClr>
              </a:gs>
              <a:gs pos="100000">
                <a:schemeClr val="tx2"/>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00801" tIns="50400" rIns="100801" bIns="50400" rtlCol="0" anchor="ctr"/>
          <a:lstStyle/>
          <a:p>
            <a:pPr algn="ctr"/>
            <a:endParaRPr kumimoji="1" lang="zh-CN" altLang="en-US"/>
          </a:p>
        </p:txBody>
      </p:sp>
      <p:sp>
        <p:nvSpPr>
          <p:cNvPr id="19" name="文本框 11"/>
          <p:cNvSpPr txBox="1"/>
          <p:nvPr/>
        </p:nvSpPr>
        <p:spPr>
          <a:xfrm>
            <a:off x="1897064" y="3185052"/>
            <a:ext cx="3281336" cy="1025114"/>
          </a:xfrm>
          <a:prstGeom prst="rect">
            <a:avLst/>
          </a:prstGeom>
          <a:noFill/>
        </p:spPr>
        <p:txBody>
          <a:bodyPr wrap="none" lIns="100801" tIns="50400" rIns="100801" bIns="50400" rtlCol="0" anchor="ctr">
            <a:spAutoFit/>
          </a:bodyPr>
          <a:lstStyle/>
          <a:p>
            <a:pPr lvl="0"/>
            <a:r>
              <a:rPr kumimoji="1" lang="zh-CN" altLang="en-US" sz="6000" b="1" dirty="0" smtClean="0">
                <a:solidFill>
                  <a:schemeClr val="bg1"/>
                </a:solidFill>
                <a:cs typeface="Arial Black"/>
              </a:rPr>
              <a:t>操作流程</a:t>
            </a:r>
          </a:p>
        </p:txBody>
      </p:sp>
      <p:grpSp>
        <p:nvGrpSpPr>
          <p:cNvPr id="2" name="组 15"/>
          <p:cNvGrpSpPr/>
          <p:nvPr/>
        </p:nvGrpSpPr>
        <p:grpSpPr>
          <a:xfrm>
            <a:off x="6236562" y="2122762"/>
            <a:ext cx="3692340" cy="3183677"/>
            <a:chOff x="3526224" y="377547"/>
            <a:chExt cx="4837407" cy="4170175"/>
          </a:xfrm>
        </p:grpSpPr>
        <p:sp>
          <p:nvSpPr>
            <p:cNvPr id="23" name="六边形 22"/>
            <p:cNvSpPr/>
            <p:nvPr/>
          </p:nvSpPr>
          <p:spPr>
            <a:xfrm rot="1799508">
              <a:off x="3526224" y="377547"/>
              <a:ext cx="4837407" cy="4170175"/>
            </a:xfrm>
            <a:prstGeom prst="hexagon">
              <a:avLst>
                <a:gd name="adj" fmla="val 28919"/>
                <a:gd name="vf" fmla="val 115470"/>
              </a:avLst>
            </a:prstGeom>
            <a:noFill/>
            <a:ln>
              <a:solidFill>
                <a:schemeClr val="accent2">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六边形 23"/>
            <p:cNvSpPr/>
            <p:nvPr/>
          </p:nvSpPr>
          <p:spPr>
            <a:xfrm rot="1799508">
              <a:off x="3596409" y="438050"/>
              <a:ext cx="4697036" cy="4049168"/>
            </a:xfrm>
            <a:prstGeom prst="hexagon">
              <a:avLst>
                <a:gd name="adj" fmla="val 28919"/>
                <a:gd name="vf" fmla="val 11547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六边形 24"/>
            <p:cNvSpPr/>
            <p:nvPr/>
          </p:nvSpPr>
          <p:spPr>
            <a:xfrm rot="1799508">
              <a:off x="3772355" y="589730"/>
              <a:ext cx="4345141" cy="3745810"/>
            </a:xfrm>
            <a:prstGeom prst="hexagon">
              <a:avLst>
                <a:gd name="adj" fmla="val 28919"/>
                <a:gd name="vf" fmla="val 115470"/>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19108261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自定义 5">
      <a:dk1>
        <a:sysClr val="windowText" lastClr="000000"/>
      </a:dk1>
      <a:lt1>
        <a:sysClr val="window" lastClr="FFFFFF"/>
      </a:lt1>
      <a:dk2>
        <a:srgbClr val="61B02A"/>
      </a:dk2>
      <a:lt2>
        <a:srgbClr val="25806E"/>
      </a:lt2>
      <a:accent1>
        <a:srgbClr val="323232"/>
      </a:accent1>
      <a:accent2>
        <a:srgbClr val="949492"/>
      </a:accent2>
      <a:accent3>
        <a:srgbClr val="9BBB59"/>
      </a:accent3>
      <a:accent4>
        <a:srgbClr val="8064A2"/>
      </a:accent4>
      <a:accent5>
        <a:srgbClr val="4BACC6"/>
      </a:accent5>
      <a:accent6>
        <a:srgbClr val="F79646"/>
      </a:accent6>
      <a:hlink>
        <a:srgbClr val="0000FF"/>
      </a:hlink>
      <a:folHlink>
        <a:srgbClr val="800080"/>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923</TotalTime>
  <Words>1034</Words>
  <Application>Microsoft Office PowerPoint</Application>
  <PresentationFormat>自定义</PresentationFormat>
  <Paragraphs>147</Paragraphs>
  <Slides>27</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思源黑体 CN Normal</vt:lpstr>
      <vt:lpstr>微软雅黑</vt:lpstr>
      <vt:lpstr>Arial</vt:lpstr>
      <vt:lpstr>思源黑体 CN Medium</vt:lpstr>
      <vt:lpstr>宋体</vt:lpstr>
      <vt:lpstr>Arial Black</vt:lpstr>
      <vt:lpstr>Century Gothic</vt:lpstr>
      <vt:lpstr>思源黑体 CN Heavy</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 PLUS</dc:creator>
  <cp:lastModifiedBy>罗丽</cp:lastModifiedBy>
  <cp:revision>174</cp:revision>
  <dcterms:created xsi:type="dcterms:W3CDTF">2010-04-12T23:12:02Z</dcterms:created>
  <dcterms:modified xsi:type="dcterms:W3CDTF">2017-04-25T14:58:10Z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