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7"/>
  </p:notesMasterIdLst>
  <p:sldIdLst>
    <p:sldId id="256" r:id="rId2"/>
    <p:sldId id="330" r:id="rId3"/>
    <p:sldId id="301" r:id="rId4"/>
    <p:sldId id="494" r:id="rId5"/>
    <p:sldId id="274" r:id="rId6"/>
    <p:sldId id="453" r:id="rId7"/>
    <p:sldId id="410" r:id="rId8"/>
    <p:sldId id="409" r:id="rId9"/>
    <p:sldId id="495" r:id="rId10"/>
    <p:sldId id="493" r:id="rId11"/>
    <p:sldId id="331" r:id="rId12"/>
    <p:sldId id="337" r:id="rId13"/>
    <p:sldId id="338" r:id="rId14"/>
    <p:sldId id="339" r:id="rId15"/>
    <p:sldId id="340" r:id="rId16"/>
    <p:sldId id="341" r:id="rId17"/>
    <p:sldId id="343" r:id="rId18"/>
    <p:sldId id="357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4" r:id="rId29"/>
    <p:sldId id="355" r:id="rId30"/>
    <p:sldId id="356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445" r:id="rId39"/>
    <p:sldId id="446" r:id="rId40"/>
    <p:sldId id="447" r:id="rId41"/>
    <p:sldId id="448" r:id="rId42"/>
    <p:sldId id="449" r:id="rId43"/>
    <p:sldId id="450" r:id="rId44"/>
    <p:sldId id="405" r:id="rId45"/>
    <p:sldId id="403" r:id="rId4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22" y="-78"/>
      </p:cViewPr>
      <p:guideLst>
        <p:guide orient="horz" pos="21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微软雅黑" pitchFamily="34" charset="-122"/>
              </a:defRPr>
            </a:lvl1pPr>
          </a:lstStyle>
          <a:p>
            <a:pPr>
              <a:defRPr/>
            </a:pPr>
            <a:fld id="{2FF2C383-5EEC-4204-82CE-8C6C2EB116F6}" type="datetime1">
              <a:rPr lang="zh-CN" altLang="en-US"/>
              <a:pPr>
                <a:defRPr/>
              </a:pPr>
              <a:t>2017/12/8</a:t>
            </a:fld>
            <a:endParaRPr lang="zh-CN" altLang="en-US"/>
          </a:p>
        </p:txBody>
      </p:sp>
      <p:sp>
        <p:nvSpPr>
          <p:cNvPr id="5939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  <a:defRPr/>
            </a:pPr>
            <a:r>
              <a:rPr lang="zh-CN" sz="1200"/>
              <a:t>单击此处编辑母版文本样式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第二级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第三级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第四级</a:t>
            </a:r>
          </a:p>
          <a:p>
            <a:pPr>
              <a:spcBef>
                <a:spcPct val="30000"/>
              </a:spcBef>
              <a:defRPr/>
            </a:pPr>
            <a:r>
              <a:rPr lang="zh-CN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ea typeface="微软雅黑" pitchFamily="34" charset="-122"/>
              </a:defRPr>
            </a:lvl1pPr>
          </a:lstStyle>
          <a:p>
            <a:pPr>
              <a:defRPr/>
            </a:pPr>
            <a:fld id="{4F47CBC7-7D82-4753-8C19-DE3A096640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0C639-7E66-4FF0-8A6E-772BA502768A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A4237A-1DFC-44FC-BAE7-9B8A199C23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F0A389-5F7A-4F96-B6AD-435175B24591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5F2BF5-A82F-45A3-B965-5B12D9518A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5588"/>
            <a:ext cx="2057400" cy="59102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5138" y="255588"/>
            <a:ext cx="6019800" cy="59102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8C097E-4543-4337-B618-C57E04933ACA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4FAA7-B917-44BB-AE4F-2074BC92A9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09374B-F041-4F53-A0CC-6CB6BDD7C8D9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3BACF3-3F31-4396-A34F-5CE18565CD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E9BE6B-4633-4C52-94EE-9D8BB4D978A6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D05119-E7B3-4079-8E37-82A0ACA906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5138" y="1258888"/>
            <a:ext cx="4038600" cy="49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6138" y="1258888"/>
            <a:ext cx="4038600" cy="49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5E2DF2-3623-4741-9CF7-AD394C3A75E6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735CCF-6D6C-42D8-BFB4-507FFFA638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3DA9E3-7643-49D0-9B9A-36D0B9DA9DE9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0ECED4-4331-41DE-A908-3FD872E04E7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68424-228B-4CE1-8F94-5BC52060EEB6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70DD3-7F8B-4F35-BB12-0945BF9412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19407-4970-48A8-90F8-AC1DAF841809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58EEB0-31F2-46CE-9635-85E521D8FE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BE18D6-496F-4D1F-B03C-3E180C8E7B7F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0A236-D994-42CD-87AA-EBF50B1C025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微软雅黑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0A3FD2-05B5-4C7E-BBBE-74D09BC78896}" type="datetime1">
              <a:rPr lang="zh-CN" altLang="en-US"/>
              <a:pPr>
                <a:defRPr/>
              </a:pPr>
              <a:t>2017/12/8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4237E1-0418-4ADB-961E-4333C123C73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直接连接符​​ 14"/>
          <p:cNvSpPr>
            <a:spLocks noChangeShapeType="1"/>
          </p:cNvSpPr>
          <p:nvPr/>
        </p:nvSpPr>
        <p:spPr bwMode="auto">
          <a:xfrm>
            <a:off x="34925" y="942975"/>
            <a:ext cx="9090025" cy="0"/>
          </a:xfrm>
          <a:prstGeom prst="line">
            <a:avLst/>
          </a:prstGeom>
          <a:noFill/>
          <a:ln w="12700" cmpd="sng">
            <a:solidFill>
              <a:srgbClr val="D8D8D8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矩形​​ 7"/>
          <p:cNvSpPr>
            <a:spLocks noChangeArrowheads="1"/>
          </p:cNvSpPr>
          <p:nvPr/>
        </p:nvSpPr>
        <p:spPr bwMode="auto">
          <a:xfrm>
            <a:off x="0" y="0"/>
            <a:ext cx="215900" cy="1484313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8" name="直角三角形 12"/>
          <p:cNvSpPr>
            <a:spLocks/>
          </p:cNvSpPr>
          <p:nvPr/>
        </p:nvSpPr>
        <p:spPr bwMode="auto">
          <a:xfrm>
            <a:off x="0" y="981075"/>
            <a:ext cx="215900" cy="5876925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16200" y="10800"/>
              </a:cxn>
              <a:cxn ang="0">
                <a:pos x="10800" y="5400"/>
              </a:cxn>
              <a:cxn ang="0">
                <a:pos x="5400" y="10800"/>
              </a:cxn>
              <a:cxn ang="0">
                <a:pos x="0" y="10800"/>
              </a:cxn>
              <a:cxn ang="0">
                <a:pos x="10800" y="0"/>
              </a:cxn>
              <a:cxn ang="0">
                <a:pos x="21600" y="10799"/>
              </a:cxn>
              <a:cxn ang="0">
                <a:pos x="21600" y="10800"/>
              </a:cxn>
              <a:cxn ang="0">
                <a:pos x="24300" y="10800"/>
              </a:cxn>
              <a:cxn ang="0">
                <a:pos x="18900" y="16200"/>
              </a:cxn>
              <a:cxn ang="0">
                <a:pos x="13500" y="10800"/>
              </a:cxn>
              <a:cxn ang="0">
                <a:pos x="16200" y="10800"/>
              </a:cxn>
            </a:cxnLst>
            <a:rect l="T0" t="T1" r="T2" b="T3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EB60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9" name="斜纹 8"/>
          <p:cNvSpPr>
            <a:spLocks noChangeArrowheads="1" noChangeShapeType="1"/>
          </p:cNvSpPr>
          <p:nvPr/>
        </p:nvSpPr>
        <p:spPr bwMode="auto">
          <a:xfrm flipH="1">
            <a:off x="0" y="1311275"/>
            <a:ext cx="215900" cy="2159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29"/>
              </a:avLst>
            </a:prstTxWarp>
          </a:bodyPr>
          <a:lstStyle/>
          <a:p>
            <a:pPr algn="ctr"/>
            <a:endParaRPr lang="zh-CN" altLang="en-US" sz="3600" kern="10">
              <a:ln w="9525">
                <a:noFill/>
                <a:round/>
                <a:headEnd/>
                <a:tailEnd/>
              </a:ln>
              <a:noFill/>
              <a:latin typeface="宋体"/>
              <a:ea typeface="宋体"/>
            </a:endParaRPr>
          </a:p>
        </p:txBody>
      </p:sp>
      <p:sp>
        <p:nvSpPr>
          <p:cNvPr id="1030" name="斜纹 9"/>
          <p:cNvSpPr>
            <a:spLocks noChangeArrowheads="1" noChangeShapeType="1"/>
          </p:cNvSpPr>
          <p:nvPr/>
        </p:nvSpPr>
        <p:spPr bwMode="auto">
          <a:xfrm flipH="1">
            <a:off x="0" y="1131888"/>
            <a:ext cx="215900" cy="2159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29"/>
              </a:avLst>
            </a:prstTxWarp>
          </a:bodyPr>
          <a:lstStyle/>
          <a:p>
            <a:pPr algn="ctr"/>
            <a:endParaRPr lang="zh-CN" altLang="en-US" sz="3600" kern="10">
              <a:ln w="9525">
                <a:noFill/>
                <a:round/>
                <a:headEnd/>
                <a:tailEnd/>
              </a:ln>
              <a:noFill/>
              <a:latin typeface="宋体"/>
              <a:ea typeface="宋体"/>
            </a:endParaRPr>
          </a:p>
        </p:txBody>
      </p:sp>
      <p:sp>
        <p:nvSpPr>
          <p:cNvPr id="1031" name="斜纹 10"/>
          <p:cNvSpPr>
            <a:spLocks noChangeArrowheads="1" noChangeShapeType="1"/>
          </p:cNvSpPr>
          <p:nvPr/>
        </p:nvSpPr>
        <p:spPr bwMode="auto">
          <a:xfrm flipH="1">
            <a:off x="0" y="962025"/>
            <a:ext cx="215900" cy="2159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29"/>
              </a:avLst>
            </a:prstTxWarp>
          </a:bodyPr>
          <a:lstStyle/>
          <a:p>
            <a:pPr algn="ctr"/>
            <a:endParaRPr lang="zh-CN" altLang="en-US" sz="3600" kern="10">
              <a:ln w="9525">
                <a:noFill/>
                <a:round/>
                <a:headEnd/>
                <a:tailEnd/>
              </a:ln>
              <a:noFill/>
              <a:latin typeface="宋体"/>
              <a:ea typeface="宋体"/>
            </a:endParaRPr>
          </a:p>
        </p:txBody>
      </p:sp>
      <p:sp>
        <p:nvSpPr>
          <p:cNvPr id="103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138" y="255588"/>
            <a:ext cx="82296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微软雅黑" pitchFamily="34" charset="-122"/>
              </a:rPr>
              <a:t>单击此处编辑母版标题样式</a:t>
            </a:r>
          </a:p>
        </p:txBody>
      </p:sp>
      <p:sp>
        <p:nvSpPr>
          <p:cNvPr id="103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25888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微软雅黑" pitchFamily="34" charset="-122"/>
              </a:rPr>
              <a:t>单击此处编辑母版文本样式</a:t>
            </a:r>
          </a:p>
          <a:p>
            <a:pPr lvl="1"/>
            <a:r>
              <a:rPr lang="zh-CN" smtClean="0">
                <a:sym typeface="微软雅黑" pitchFamily="34" charset="-122"/>
              </a:rPr>
              <a:t>第二级</a:t>
            </a:r>
          </a:p>
          <a:p>
            <a:pPr lvl="2"/>
            <a:r>
              <a:rPr lang="zh-CN" smtClean="0">
                <a:sym typeface="微软雅黑" pitchFamily="34" charset="-122"/>
              </a:rPr>
              <a:t>第三级</a:t>
            </a:r>
          </a:p>
          <a:p>
            <a:pPr lvl="3"/>
            <a:r>
              <a:rPr lang="zh-CN" smtClean="0">
                <a:sym typeface="微软雅黑" pitchFamily="34" charset="-122"/>
              </a:rPr>
              <a:t>第四级</a:t>
            </a:r>
          </a:p>
          <a:p>
            <a:pPr lvl="4"/>
            <a:r>
              <a:rPr lang="zh-CN" smtClean="0">
                <a:sym typeface="微软雅黑" pitchFamily="34" charset="-122"/>
              </a:rPr>
              <a:t>第五级</a:t>
            </a:r>
          </a:p>
        </p:txBody>
      </p:sp>
      <p:sp>
        <p:nvSpPr>
          <p:cNvPr id="103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+mn-ea"/>
                <a:sym typeface="Arial" pitchFamily="34" charset="0"/>
              </a:defRPr>
            </a:lvl1pPr>
          </a:lstStyle>
          <a:p>
            <a:pPr>
              <a:defRPr/>
            </a:pPr>
            <a:fld id="{B1C8B0DD-4F3A-4B09-9D93-3814F0D5A1EB}" type="datetime1">
              <a:rPr lang="zh-CN" altLang="en-US"/>
              <a:pPr>
                <a:defRPr/>
              </a:pPr>
              <a:t>2017/12/8</a:t>
            </a:fld>
            <a:endParaRPr lang="zh-CN" altLang="en-US"/>
          </a:p>
        </p:txBody>
      </p:sp>
      <p:sp>
        <p:nvSpPr>
          <p:cNvPr id="1035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32138" y="63388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+mn-ea"/>
                <a:sym typeface="Arial" pitchFamily="34" charset="0"/>
              </a:defRPr>
            </a:lvl1pPr>
          </a:lstStyle>
          <a:p>
            <a:pPr>
              <a:defRPr/>
            </a:pPr>
            <a:fld id="{5BBBDAEC-8C6F-4E17-8003-7F9C61842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marL="9144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+mj-lt"/>
          <a:ea typeface="+mj-ea"/>
          <a:cs typeface="+mj-cs"/>
          <a:sym typeface="微软雅黑" pitchFamily="34" charset="-122"/>
        </a:defRPr>
      </a:lvl1pPr>
      <a:lvl2pPr marL="9144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2pPr>
      <a:lvl3pPr marL="9144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3pPr>
      <a:lvl4pPr marL="9144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4pPr>
      <a:lvl5pPr marL="9144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5pPr>
      <a:lvl6pPr marL="13716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6pPr>
      <a:lvl7pPr marL="18288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7pPr>
      <a:lvl8pPr marL="22860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8pPr>
      <a:lvl9pPr marL="2743200" indent="-914400" algn="l" defTabSz="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66092"/>
          </a:solidFill>
          <a:latin typeface="微软雅黑" pitchFamily="34" charset="-122"/>
          <a:ea typeface="微软雅黑" pitchFamily="34" charset="-122"/>
          <a:sym typeface="微软雅黑" pitchFamily="34" charset="-122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›"/>
        <a:defRPr sz="2400">
          <a:solidFill>
            <a:srgbClr val="3F3F3F"/>
          </a:solidFill>
          <a:latin typeface="+mn-lt"/>
          <a:ea typeface="+mn-ea"/>
          <a:cs typeface="+mn-cs"/>
          <a:sym typeface="微软雅黑" pitchFamily="34" charset="-122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–"/>
        <a:defRPr sz="2000">
          <a:solidFill>
            <a:srgbClr val="3F3F3F"/>
          </a:solidFill>
          <a:latin typeface="+mn-lt"/>
          <a:ea typeface="+mn-ea"/>
          <a:sym typeface="微软雅黑" pitchFamily="34" charset="-122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•"/>
        <a:defRPr sz="2400">
          <a:solidFill>
            <a:srgbClr val="3F3F3F"/>
          </a:solidFill>
          <a:latin typeface="+mn-lt"/>
          <a:ea typeface="+mn-ea"/>
          <a:sym typeface="微软雅黑" pitchFamily="34" charset="-122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–"/>
        <a:defRPr sz="1600">
          <a:solidFill>
            <a:srgbClr val="3F3F3F"/>
          </a:solidFill>
          <a:latin typeface="+mn-lt"/>
          <a:ea typeface="+mn-ea"/>
          <a:sym typeface="微软雅黑" pitchFamily="34" charset="-122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»"/>
        <a:defRPr sz="1600">
          <a:solidFill>
            <a:srgbClr val="3F3F3F"/>
          </a:solidFill>
          <a:latin typeface="+mn-lt"/>
          <a:ea typeface="+mn-ea"/>
          <a:sym typeface="微软雅黑" pitchFamily="34" charset="-122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»"/>
        <a:defRPr sz="1600">
          <a:solidFill>
            <a:srgbClr val="3F3F3F"/>
          </a:solidFill>
          <a:latin typeface="+mn-lt"/>
          <a:ea typeface="+mn-ea"/>
          <a:sym typeface="微软雅黑" pitchFamily="34" charset="-122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»"/>
        <a:defRPr sz="1600">
          <a:solidFill>
            <a:srgbClr val="3F3F3F"/>
          </a:solidFill>
          <a:latin typeface="+mn-lt"/>
          <a:ea typeface="+mn-ea"/>
          <a:sym typeface="微软雅黑" pitchFamily="34" charset="-122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»"/>
        <a:defRPr sz="1600">
          <a:solidFill>
            <a:srgbClr val="3F3F3F"/>
          </a:solidFill>
          <a:latin typeface="+mn-lt"/>
          <a:ea typeface="+mn-ea"/>
          <a:sym typeface="微软雅黑" pitchFamily="34" charset="-122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lr>
          <a:srgbClr val="FEB602"/>
        </a:buClr>
        <a:buFont typeface="微软雅黑" pitchFamily="34" charset="-122"/>
        <a:buChar char="»"/>
        <a:defRPr sz="1600">
          <a:solidFill>
            <a:srgbClr val="3F3F3F"/>
          </a:solidFill>
          <a:latin typeface="+mn-lt"/>
          <a:ea typeface="+mn-ea"/>
          <a:sym typeface="微软雅黑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ki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​​ 3"/>
          <p:cNvSpPr>
            <a:spLocks noChangeArrowheads="1"/>
          </p:cNvSpPr>
          <p:nvPr/>
        </p:nvSpPr>
        <p:spPr bwMode="auto">
          <a:xfrm>
            <a:off x="0" y="0"/>
            <a:ext cx="9144000" cy="4333875"/>
          </a:xfrm>
          <a:prstGeom prst="rect">
            <a:avLst/>
          </a:prstGeom>
          <a:solidFill>
            <a:srgbClr val="FEB60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3315" name="图片 2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43656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13316" name="矩形​​ 4"/>
          <p:cNvSpPr>
            <a:spLocks noChangeArrowheads="1"/>
          </p:cNvSpPr>
          <p:nvPr/>
        </p:nvSpPr>
        <p:spPr bwMode="auto">
          <a:xfrm>
            <a:off x="0" y="4292600"/>
            <a:ext cx="9144000" cy="255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317" name="标题 6"/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4365625"/>
            <a:ext cx="7772400" cy="1203325"/>
          </a:xfrm>
        </p:spPr>
        <p:txBody>
          <a:bodyPr anchor="t"/>
          <a:lstStyle/>
          <a:p>
            <a:pPr marL="0" indent="0" algn="ctr">
              <a:spcBef>
                <a:spcPct val="15000"/>
              </a:spcBef>
            </a:pPr>
            <a:r>
              <a:rPr lang="en-US" altLang="zh-CN" sz="360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CNKI</a:t>
            </a:r>
            <a:r>
              <a:rPr lang="zh-CN" altLang="en-US" sz="360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知识资源总库</a:t>
            </a:r>
            <a:br>
              <a:rPr lang="zh-CN" altLang="en-US" sz="360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</a:br>
            <a:r>
              <a:rPr lang="zh-CN" altLang="en-US" sz="360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应用培训</a:t>
            </a:r>
          </a:p>
        </p:txBody>
      </p:sp>
      <p:sp>
        <p:nvSpPr>
          <p:cNvPr id="13318" name="文本占位符 7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5732463"/>
            <a:ext cx="7772400" cy="936625"/>
          </a:xfrm>
        </p:spPr>
        <p:txBody>
          <a:bodyPr anchor="b"/>
          <a:lstStyle/>
          <a:p>
            <a:pPr marL="0" indent="0" algn="ctr" eaLnBrk="1" hangingPunct="1">
              <a:buFont typeface="微软雅黑" pitchFamily="34" charset="-122"/>
              <a:buNone/>
            </a:pPr>
            <a:r>
              <a:rPr lang="zh-CN" altLang="en-US" smtClean="0"/>
              <a:t>同方知网（北京）技术有限公司</a:t>
            </a:r>
          </a:p>
          <a:p>
            <a:pPr marL="0" indent="0" algn="ctr" eaLnBrk="1" hangingPunct="1">
              <a:buFont typeface="微软雅黑" pitchFamily="34" charset="-122"/>
              <a:buNone/>
            </a:pPr>
            <a:r>
              <a:rPr lang="en-US" altLang="zh-CN" smtClean="0"/>
              <a:t>201</a:t>
            </a:r>
            <a:r>
              <a:rPr lang="zh-CN" altLang="en-US" smtClean="0"/>
              <a:t>4年5月</a:t>
            </a:r>
            <a:endParaRPr lang="en-US" smtClean="0"/>
          </a:p>
        </p:txBody>
      </p:sp>
      <p:sp>
        <p:nvSpPr>
          <p:cNvPr id="13319" name="矩形​​ 5"/>
          <p:cNvSpPr>
            <a:spLocks noChangeArrowheads="1"/>
          </p:cNvSpPr>
          <p:nvPr/>
        </p:nvSpPr>
        <p:spPr bwMode="auto">
          <a:xfrm>
            <a:off x="11113" y="4297363"/>
            <a:ext cx="9144000" cy="7143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使用知网方式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4100"/>
            <a:ext cx="91440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663825" y="6634163"/>
            <a:ext cx="1981200" cy="431800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6"/>
          <p:cNvSpPr>
            <a:spLocks noChangeArrowheads="1"/>
          </p:cNvSpPr>
          <p:nvPr/>
        </p:nvSpPr>
        <p:spPr bwMode="auto">
          <a:xfrm>
            <a:off x="3887788" y="2549525"/>
            <a:ext cx="144462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23555" name="TextBox 7"/>
          <p:cNvSpPr>
            <a:spLocks noChangeArrowheads="1"/>
          </p:cNvSpPr>
          <p:nvPr/>
        </p:nvSpPr>
        <p:spPr bwMode="auto">
          <a:xfrm>
            <a:off x="5292725" y="3468688"/>
            <a:ext cx="30702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KDN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知识发现网络平台</a:t>
            </a:r>
            <a:endParaRPr lang="en-US"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91C3BD06-6010-4950-A231-0926BCD458B3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4579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2 KDN</a:t>
            </a:r>
            <a:r>
              <a:rPr lang="zh-CN" altLang="en-US" smtClean="0"/>
              <a:t>知识发现网络平台</a:t>
            </a:r>
          </a:p>
        </p:txBody>
      </p:sp>
      <p:pic>
        <p:nvPicPr>
          <p:cNvPr id="24580" name="图片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55688"/>
            <a:ext cx="6858000" cy="830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E7999EB-9BF8-4852-BAED-2D47C632E6BC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5603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2 KDN</a:t>
            </a:r>
            <a:r>
              <a:rPr lang="zh-CN" altLang="en-US" smtClean="0"/>
              <a:t>知识发现网络平台</a:t>
            </a:r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487363" y="1285875"/>
            <a:ext cx="65135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一框式检索：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一框式检索，各种资源类型的有机融合。</a:t>
            </a: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605" name="TextBox 11"/>
          <p:cNvSpPr>
            <a:spLocks noChangeArrowheads="1"/>
          </p:cNvSpPr>
          <p:nvPr/>
        </p:nvSpPr>
        <p:spPr bwMode="auto">
          <a:xfrm>
            <a:off x="6072188" y="2016125"/>
            <a:ext cx="292893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统一检索全类型资源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期刊、论文、会议、报纸、年鉴、专利、成果、外文、图片、百科、词典、专利、年鉴、法规、指数、人物、外文数据库、图片，法律，古籍。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百科、数据聚合，集中揭示。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形成中文知识发现的集成融合环境。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ü"/>
            </a:pPr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42900"/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2157413"/>
            <a:ext cx="523081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圆角矩形 14"/>
          <p:cNvSpPr>
            <a:spLocks noChangeArrowheads="1"/>
          </p:cNvSpPr>
          <p:nvPr/>
        </p:nvSpPr>
        <p:spPr bwMode="auto">
          <a:xfrm>
            <a:off x="928688" y="2500313"/>
            <a:ext cx="5214937" cy="428625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ea typeface="微软雅黑" pitchFamily="34" charset="-122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17A81C3A-91D8-4880-ADD1-9739564D6909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662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2 KDN</a:t>
            </a:r>
            <a:r>
              <a:rPr lang="zh-CN" altLang="en-US" smtClean="0"/>
              <a:t>知识发现网络平台</a:t>
            </a:r>
          </a:p>
        </p:txBody>
      </p:sp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487363" y="1285875"/>
            <a:ext cx="65135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智能输入提示：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建立汉语的语义模型，系统辅助输入。</a:t>
            </a: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29" name="TextBox 11"/>
          <p:cNvSpPr>
            <a:spLocks noChangeArrowheads="1"/>
          </p:cNvSpPr>
          <p:nvPr/>
        </p:nvSpPr>
        <p:spPr bwMode="auto">
          <a:xfrm>
            <a:off x="6072188" y="2016125"/>
            <a:ext cx="292893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亿万级别汉字、拼音、外文的智能词典，种类包含十大类：关键词、短语、机构，人名，基金、分类号、年鉴、报纸等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词条总计超过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亿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千万条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词典根据用户输入自动更新调整</a:t>
            </a:r>
          </a:p>
          <a:p>
            <a:pPr marL="342900" indent="-342900"/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2157413"/>
            <a:ext cx="532923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圆角矩形 9"/>
          <p:cNvSpPr>
            <a:spLocks noChangeArrowheads="1"/>
          </p:cNvSpPr>
          <p:nvPr/>
        </p:nvSpPr>
        <p:spPr bwMode="auto">
          <a:xfrm>
            <a:off x="3000375" y="2428875"/>
            <a:ext cx="2214563" cy="2071688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ea typeface="微软雅黑" pitchFamily="34" charset="-122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A1287AA-B25A-41EE-A387-1F2B42FD3933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765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2 KDN</a:t>
            </a:r>
            <a:r>
              <a:rPr lang="zh-CN" altLang="en-US" smtClean="0"/>
              <a:t>知识发现网络平台</a:t>
            </a:r>
          </a:p>
        </p:txBody>
      </p:sp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487363" y="1285875"/>
            <a:ext cx="65135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CNKI</a:t>
            </a:r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指数分析：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可视化知识图谱。</a:t>
            </a: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413" name="TextBox 11"/>
          <p:cNvSpPr>
            <a:spLocks noChangeArrowheads="1"/>
          </p:cNvSpPr>
          <p:nvPr/>
        </p:nvSpPr>
        <p:spPr bwMode="auto">
          <a:xfrm>
            <a:off x="6072188" y="2016125"/>
            <a:ext cx="292893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关注度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趋势统计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图形展示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研究进展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最早、最新、经典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关注文献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学科分布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机构分布</a:t>
            </a:r>
          </a:p>
          <a:p>
            <a:pPr marL="342900" indent="-342900"/>
            <a:endParaRPr lang="en-US" altLang="zh-CN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2157413"/>
            <a:ext cx="509428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圆角矩形 10"/>
          <p:cNvSpPr>
            <a:spLocks noChangeArrowheads="1"/>
          </p:cNvSpPr>
          <p:nvPr/>
        </p:nvSpPr>
        <p:spPr bwMode="auto">
          <a:xfrm>
            <a:off x="1000125" y="3071813"/>
            <a:ext cx="5072063" cy="2071687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000375"/>
            <a:ext cx="51165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圆角矩形 13"/>
          <p:cNvSpPr>
            <a:spLocks noChangeArrowheads="1"/>
          </p:cNvSpPr>
          <p:nvPr/>
        </p:nvSpPr>
        <p:spPr bwMode="auto">
          <a:xfrm>
            <a:off x="1000125" y="3357563"/>
            <a:ext cx="5072063" cy="2071687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214688"/>
            <a:ext cx="5133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圆角矩形 15"/>
          <p:cNvSpPr>
            <a:spLocks noChangeArrowheads="1"/>
          </p:cNvSpPr>
          <p:nvPr/>
        </p:nvSpPr>
        <p:spPr bwMode="auto">
          <a:xfrm>
            <a:off x="1071563" y="3357563"/>
            <a:ext cx="5072062" cy="2071687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ea typeface="微软雅黑" pitchFamily="34" charset="-122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ldLvl="0" animBg="1" autoUpdateAnimBg="0"/>
      <p:bldP spid="17417" grpId="0" bldLvl="0" animBg="1" autoUpdateAnimBg="0"/>
      <p:bldP spid="17419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4FFAE9AC-8984-4B26-8E42-0BA49FC2225F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75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2 KDN</a:t>
            </a:r>
            <a:r>
              <a:rPr lang="zh-CN" altLang="en-US" smtClean="0"/>
              <a:t>知识发现网络平台</a:t>
            </a:r>
          </a:p>
        </p:txBody>
      </p:sp>
      <p:sp>
        <p:nvSpPr>
          <p:cNvPr id="28676" name="Rectangle 14"/>
          <p:cNvSpPr>
            <a:spLocks noChangeArrowheads="1"/>
          </p:cNvSpPr>
          <p:nvPr/>
        </p:nvSpPr>
        <p:spPr bwMode="auto">
          <a:xfrm>
            <a:off x="487363" y="128587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智能检索</a:t>
            </a:r>
            <a:r>
              <a:rPr lang="en-US" altLang="zh-CN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VS</a:t>
            </a:r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智能排序：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主动分组，自动展示</a:t>
            </a:r>
          </a:p>
          <a:p>
            <a:r>
              <a:rPr 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                            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长句子自动切分、精确匹配</a:t>
            </a:r>
          </a:p>
          <a:p>
            <a:pPr>
              <a:lnSpc>
                <a:spcPct val="114000"/>
              </a:lnSpc>
            </a:pPr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677" name="TextBox 11"/>
          <p:cNvSpPr>
            <a:spLocks noChangeArrowheads="1"/>
          </p:cNvSpPr>
          <p:nvPr/>
        </p:nvSpPr>
        <p:spPr bwMode="auto">
          <a:xfrm>
            <a:off x="6072188" y="2016125"/>
            <a:ext cx="29289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综合多种因素，统一指标体系：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检索词相关度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下载、被引、发表时间、影响因子、文献长度、核心期刊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总影响力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=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下载的影响*引用的影响*时间的影响*页数影响*影响因子</a:t>
            </a:r>
          </a:p>
          <a:p>
            <a:pPr marL="342900">
              <a:lnSpc>
                <a:spcPct val="150000"/>
              </a:lnSpc>
            </a:pPr>
            <a:endParaRPr lang="en-US" altLang="zh-CN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42900"/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157413"/>
            <a:ext cx="51435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圆角矩形 9"/>
          <p:cNvSpPr>
            <a:spLocks noChangeArrowheads="1"/>
          </p:cNvSpPr>
          <p:nvPr/>
        </p:nvSpPr>
        <p:spPr bwMode="auto">
          <a:xfrm>
            <a:off x="1000125" y="2786063"/>
            <a:ext cx="5072063" cy="571500"/>
          </a:xfrm>
          <a:prstGeom prst="roundRect">
            <a:avLst>
              <a:gd name="adj" fmla="val 16667"/>
            </a:avLst>
          </a:prstGeom>
          <a:solidFill>
            <a:srgbClr val="E46C0A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Calibri" pitchFamily="34" charset="0"/>
              <a:ea typeface="微软雅黑" pitchFamily="34" charset="-122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E18C9469-4107-4456-8E42-9201C8D72B0B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9699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2 KDN</a:t>
            </a:r>
            <a:r>
              <a:rPr lang="zh-CN" altLang="en-US" smtClean="0"/>
              <a:t>知识发现网络平台</a:t>
            </a:r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487363" y="128587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在线浏览：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在线实时浏览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9701" name="TextBox 11"/>
          <p:cNvSpPr>
            <a:spLocks noChangeArrowheads="1"/>
          </p:cNvSpPr>
          <p:nvPr/>
        </p:nvSpPr>
        <p:spPr bwMode="auto">
          <a:xfrm>
            <a:off x="6072188" y="1928813"/>
            <a:ext cx="2928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丰富浏览方式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在线实时浏览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文献重组汇编，可挑选文章组成“知网刊”汇编文集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多终端发布</a:t>
            </a:r>
          </a:p>
          <a:p>
            <a:pPr marL="342900" lvl="1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支持智能终端浏览，突破终端限制</a:t>
            </a:r>
          </a:p>
          <a:p>
            <a:pPr marL="342900" lvl="1">
              <a:lnSpc>
                <a:spcPct val="150000"/>
              </a:lnSpc>
            </a:pP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Android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IOS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Windows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MAC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OS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Linux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</a:p>
          <a:p>
            <a:pPr marL="342900" indent="-342900"/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58988"/>
            <a:ext cx="600075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6"/>
          <p:cNvSpPr>
            <a:spLocks noChangeArrowheads="1"/>
          </p:cNvSpPr>
          <p:nvPr/>
        </p:nvSpPr>
        <p:spPr bwMode="auto">
          <a:xfrm>
            <a:off x="3887788" y="2549525"/>
            <a:ext cx="144462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0723" name="TextBox 7"/>
          <p:cNvSpPr>
            <a:spLocks noChangeArrowheads="1"/>
          </p:cNvSpPr>
          <p:nvPr/>
        </p:nvSpPr>
        <p:spPr bwMode="auto">
          <a:xfrm>
            <a:off x="5292725" y="3468688"/>
            <a:ext cx="30702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基础功能</a:t>
            </a:r>
            <a:r>
              <a:rPr lang="en-US" altLang="zh-CN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查、找、推、送</a:t>
            </a:r>
            <a:endParaRPr lang="en-US"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0D8303E-8550-4D21-822B-AD51C33A8726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174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3-1 </a:t>
            </a:r>
            <a:r>
              <a:rPr lang="zh-CN" altLang="en-US" smtClean="0"/>
              <a:t>基础功能：查</a:t>
            </a:r>
          </a:p>
        </p:txBody>
      </p:sp>
      <p:sp>
        <p:nvSpPr>
          <p:cNvPr id="31748" name="Rectangle 14"/>
          <p:cNvSpPr>
            <a:spLocks noChangeArrowheads="1"/>
          </p:cNvSpPr>
          <p:nvPr/>
        </p:nvSpPr>
        <p:spPr bwMode="auto">
          <a:xfrm>
            <a:off x="487363" y="101917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查：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1749" name="TextBox 11"/>
          <p:cNvSpPr>
            <a:spLocks noChangeArrowheads="1"/>
          </p:cNvSpPr>
          <p:nvPr/>
        </p:nvSpPr>
        <p:spPr bwMode="auto">
          <a:xfrm>
            <a:off x="642938" y="1358900"/>
            <a:ext cx="7715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多种检索方式</a:t>
            </a:r>
          </a:p>
          <a:p>
            <a:pPr marL="342900" lvl="1">
              <a:lnSpc>
                <a:spcPct val="150000"/>
              </a:lnSpc>
            </a:pPr>
            <a:r>
              <a:rPr 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基于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学术文献的</a:t>
            </a:r>
            <a:r>
              <a:rPr 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需求，平台提供了检索、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高级</a:t>
            </a:r>
            <a:r>
              <a:rPr 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检索、专业检索、引文检索、作者发文检索、科研基金检索、句子检索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等</a:t>
            </a:r>
            <a:r>
              <a:rPr 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面向不同需要的检索方式，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为读者查找文献提供</a:t>
            </a:r>
            <a:r>
              <a:rPr 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功能先进，检索方式齐全的检索平台。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714500"/>
            <a:ext cx="778668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2428875" y="2374900"/>
            <a:ext cx="6019800" cy="196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512" name="AutoShape 6"/>
          <p:cNvSpPr>
            <a:spLocks/>
          </p:cNvSpPr>
          <p:nvPr/>
        </p:nvSpPr>
        <p:spPr bwMode="auto">
          <a:xfrm>
            <a:off x="7000875" y="3429000"/>
            <a:ext cx="1301750" cy="42545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检索方式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5CFA115-6E85-493B-89F5-506DDABA16A1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339" name="灯片编号占位符 4"/>
          <p:cNvSpPr txBox="1">
            <a:spLocks noGrp="1" noChangeArrowheads="1"/>
          </p:cNvSpPr>
          <p:nvPr/>
        </p:nvSpPr>
        <p:spPr bwMode="auto">
          <a:xfrm>
            <a:off x="3132138" y="63388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CCD589E-480E-4AA6-8DD8-2694B2510F12}" type="slidenum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 algn="r"/>
              <a:t>2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340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zh-CN" smtClean="0"/>
              <a:t>内容要点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1993900" y="1825625"/>
            <a:ext cx="4775200" cy="452438"/>
            <a:chOff x="0" y="0"/>
            <a:chExt cx="6982687" cy="595228"/>
          </a:xfrm>
        </p:grpSpPr>
        <p:sp>
          <p:nvSpPr>
            <p:cNvPr id="14366" name="Line 32"/>
            <p:cNvSpPr>
              <a:spLocks noChangeShapeType="1"/>
            </p:cNvSpPr>
            <p:nvPr/>
          </p:nvSpPr>
          <p:spPr bwMode="auto">
            <a:xfrm>
              <a:off x="482688" y="595228"/>
              <a:ext cx="6389599" cy="1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67" name="Group 7"/>
            <p:cNvGrpSpPr>
              <a:grpSpLocks/>
            </p:cNvGrpSpPr>
            <p:nvPr/>
          </p:nvGrpSpPr>
          <p:grpSpPr bwMode="auto">
            <a:xfrm>
              <a:off x="0" y="214228"/>
              <a:ext cx="182562" cy="182562"/>
              <a:chOff x="0" y="0"/>
              <a:chExt cx="115" cy="115"/>
            </a:xfrm>
          </p:grpSpPr>
          <p:sp>
            <p:nvSpPr>
              <p:cNvPr id="14369" name="AutoShape 34"/>
              <p:cNvSpPr>
                <a:spLocks noChangeArrowheads="1"/>
              </p:cNvSpPr>
              <p:nvPr/>
            </p:nvSpPr>
            <p:spPr bwMode="auto">
              <a:xfrm rot="2700000">
                <a:off x="0" y="0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  <p:sp>
            <p:nvSpPr>
              <p:cNvPr id="14370" name="AutoShape 35"/>
              <p:cNvSpPr>
                <a:spLocks noChangeArrowheads="1"/>
              </p:cNvSpPr>
              <p:nvPr/>
            </p:nvSpPr>
            <p:spPr bwMode="auto">
              <a:xfrm rot="18900000" flipH="1">
                <a:off x="0" y="0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</p:grpSp>
        <p:sp>
          <p:nvSpPr>
            <p:cNvPr id="14368" name="Text Box 36"/>
            <p:cNvSpPr>
              <a:spLocks noChangeArrowheads="1"/>
            </p:cNvSpPr>
            <p:nvPr/>
          </p:nvSpPr>
          <p:spPr bwMode="auto">
            <a:xfrm>
              <a:off x="502687" y="0"/>
              <a:ext cx="648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 </a:t>
              </a:r>
              <a:r>
                <a:rPr lang="zh-CN" altLang="en-US" sz="2800" b="1"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一、知网及产品体系</a:t>
              </a:r>
              <a:endParaRPr lang="en-US">
                <a:ea typeface="微软雅黑" pitchFamily="34" charset="-122"/>
              </a:endParaRPr>
            </a:p>
          </p:txBody>
        </p:sp>
      </p:grpSp>
      <p:grpSp>
        <p:nvGrpSpPr>
          <p:cNvPr id="14342" name="Group 11"/>
          <p:cNvGrpSpPr>
            <a:grpSpLocks/>
          </p:cNvGrpSpPr>
          <p:nvPr/>
        </p:nvGrpSpPr>
        <p:grpSpPr bwMode="auto">
          <a:xfrm>
            <a:off x="1979613" y="2673350"/>
            <a:ext cx="4740275" cy="450850"/>
            <a:chOff x="0" y="0"/>
            <a:chExt cx="6982687" cy="623083"/>
          </a:xfrm>
        </p:grpSpPr>
        <p:sp>
          <p:nvSpPr>
            <p:cNvPr id="14361" name="Line 41"/>
            <p:cNvSpPr>
              <a:spLocks noChangeShapeType="1"/>
            </p:cNvSpPr>
            <p:nvPr/>
          </p:nvSpPr>
          <p:spPr bwMode="auto">
            <a:xfrm>
              <a:off x="482688" y="623083"/>
              <a:ext cx="6389599" cy="1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62" name="Group 13"/>
            <p:cNvGrpSpPr>
              <a:grpSpLocks/>
            </p:cNvGrpSpPr>
            <p:nvPr/>
          </p:nvGrpSpPr>
          <p:grpSpPr bwMode="auto">
            <a:xfrm>
              <a:off x="0" y="318283"/>
              <a:ext cx="182562" cy="182562"/>
              <a:chOff x="0" y="0"/>
              <a:chExt cx="115" cy="115"/>
            </a:xfrm>
          </p:grpSpPr>
          <p:sp>
            <p:nvSpPr>
              <p:cNvPr id="14364" name="AutoShape 43"/>
              <p:cNvSpPr>
                <a:spLocks noChangeArrowheads="1"/>
              </p:cNvSpPr>
              <p:nvPr/>
            </p:nvSpPr>
            <p:spPr bwMode="auto">
              <a:xfrm rot="2700000">
                <a:off x="0" y="0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  <p:sp>
            <p:nvSpPr>
              <p:cNvPr id="14365" name="AutoShape 44"/>
              <p:cNvSpPr>
                <a:spLocks noChangeArrowheads="1"/>
              </p:cNvSpPr>
              <p:nvPr/>
            </p:nvSpPr>
            <p:spPr bwMode="auto">
              <a:xfrm rot="18900000" flipH="1">
                <a:off x="0" y="0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</p:grpSp>
        <p:sp>
          <p:nvSpPr>
            <p:cNvPr id="14363" name="Text Box 51"/>
            <p:cNvSpPr>
              <a:spLocks noChangeArrowheads="1"/>
            </p:cNvSpPr>
            <p:nvPr/>
          </p:nvSpPr>
          <p:spPr bwMode="auto">
            <a:xfrm>
              <a:off x="502687" y="0"/>
              <a:ext cx="648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二、新版检索平台</a:t>
              </a:r>
              <a:endParaRPr lang="zh-CN" altLang="en-US">
                <a:ea typeface="微软雅黑" pitchFamily="34" charset="-122"/>
              </a:endParaRPr>
            </a:p>
          </p:txBody>
        </p:sp>
      </p:grpSp>
      <p:grpSp>
        <p:nvGrpSpPr>
          <p:cNvPr id="14343" name="Group 17"/>
          <p:cNvGrpSpPr>
            <a:grpSpLocks/>
          </p:cNvGrpSpPr>
          <p:nvPr/>
        </p:nvGrpSpPr>
        <p:grpSpPr bwMode="auto">
          <a:xfrm>
            <a:off x="1981200" y="3502025"/>
            <a:ext cx="4848225" cy="431800"/>
            <a:chOff x="0" y="0"/>
            <a:chExt cx="6982687" cy="602431"/>
          </a:xfrm>
        </p:grpSpPr>
        <p:sp>
          <p:nvSpPr>
            <p:cNvPr id="14356" name="Line 37"/>
            <p:cNvSpPr>
              <a:spLocks noChangeShapeType="1"/>
            </p:cNvSpPr>
            <p:nvPr/>
          </p:nvSpPr>
          <p:spPr bwMode="auto">
            <a:xfrm>
              <a:off x="482688" y="602431"/>
              <a:ext cx="6389599" cy="1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57" name="Group 19"/>
            <p:cNvGrpSpPr>
              <a:grpSpLocks/>
            </p:cNvGrpSpPr>
            <p:nvPr/>
          </p:nvGrpSpPr>
          <p:grpSpPr bwMode="auto">
            <a:xfrm>
              <a:off x="0" y="224606"/>
              <a:ext cx="182562" cy="182562"/>
              <a:chOff x="0" y="0"/>
              <a:chExt cx="115" cy="115"/>
            </a:xfrm>
          </p:grpSpPr>
          <p:sp>
            <p:nvSpPr>
              <p:cNvPr id="14359" name="AutoShape 39"/>
              <p:cNvSpPr>
                <a:spLocks noChangeArrowheads="1"/>
              </p:cNvSpPr>
              <p:nvPr/>
            </p:nvSpPr>
            <p:spPr bwMode="auto">
              <a:xfrm rot="2700000">
                <a:off x="0" y="0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  <p:sp>
            <p:nvSpPr>
              <p:cNvPr id="14360" name="AutoShape 40"/>
              <p:cNvSpPr>
                <a:spLocks noChangeArrowheads="1"/>
              </p:cNvSpPr>
              <p:nvPr/>
            </p:nvSpPr>
            <p:spPr bwMode="auto">
              <a:xfrm rot="18900000" flipH="1">
                <a:off x="0" y="0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</p:grpSp>
        <p:sp>
          <p:nvSpPr>
            <p:cNvPr id="14358" name="Text Box 45"/>
            <p:cNvSpPr>
              <a:spLocks noChangeArrowheads="1"/>
            </p:cNvSpPr>
            <p:nvPr/>
          </p:nvSpPr>
          <p:spPr bwMode="auto">
            <a:xfrm>
              <a:off x="502687" y="0"/>
              <a:ext cx="648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三、基础功能演示</a:t>
              </a:r>
              <a:endParaRPr lang="zh-CN" altLang="en-US">
                <a:ea typeface="微软雅黑" pitchFamily="34" charset="-122"/>
              </a:endParaRPr>
            </a:p>
          </p:txBody>
        </p:sp>
      </p:grpSp>
      <p:grpSp>
        <p:nvGrpSpPr>
          <p:cNvPr id="14344" name="Group 23"/>
          <p:cNvGrpSpPr>
            <a:grpSpLocks/>
          </p:cNvGrpSpPr>
          <p:nvPr/>
        </p:nvGrpSpPr>
        <p:grpSpPr bwMode="auto">
          <a:xfrm>
            <a:off x="2016125" y="4257675"/>
            <a:ext cx="4783138" cy="593725"/>
            <a:chOff x="0" y="0"/>
            <a:chExt cx="6982687" cy="602431"/>
          </a:xfrm>
        </p:grpSpPr>
        <p:sp>
          <p:nvSpPr>
            <p:cNvPr id="14351" name="Line 37"/>
            <p:cNvSpPr>
              <a:spLocks noChangeShapeType="1"/>
            </p:cNvSpPr>
            <p:nvPr/>
          </p:nvSpPr>
          <p:spPr bwMode="auto">
            <a:xfrm>
              <a:off x="482688" y="602431"/>
              <a:ext cx="6389599" cy="1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52" name="Group 25"/>
            <p:cNvGrpSpPr>
              <a:grpSpLocks/>
            </p:cNvGrpSpPr>
            <p:nvPr/>
          </p:nvGrpSpPr>
          <p:grpSpPr bwMode="auto">
            <a:xfrm>
              <a:off x="0" y="224606"/>
              <a:ext cx="182562" cy="182562"/>
              <a:chOff x="0" y="0"/>
              <a:chExt cx="115" cy="115"/>
            </a:xfrm>
          </p:grpSpPr>
          <p:sp>
            <p:nvSpPr>
              <p:cNvPr id="14354" name="AutoShape 39"/>
              <p:cNvSpPr>
                <a:spLocks noChangeArrowheads="1"/>
              </p:cNvSpPr>
              <p:nvPr/>
            </p:nvSpPr>
            <p:spPr bwMode="auto">
              <a:xfrm rot="2700000">
                <a:off x="0" y="0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  <p:sp>
            <p:nvSpPr>
              <p:cNvPr id="14355" name="AutoShape 40"/>
              <p:cNvSpPr>
                <a:spLocks noChangeArrowheads="1"/>
              </p:cNvSpPr>
              <p:nvPr/>
            </p:nvSpPr>
            <p:spPr bwMode="auto">
              <a:xfrm rot="18900000" flipH="1">
                <a:off x="0" y="0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</p:grpSp>
        <p:sp>
          <p:nvSpPr>
            <p:cNvPr id="14353" name="Text Box 45"/>
            <p:cNvSpPr>
              <a:spLocks noChangeArrowheads="1"/>
            </p:cNvSpPr>
            <p:nvPr/>
          </p:nvSpPr>
          <p:spPr bwMode="auto">
            <a:xfrm>
              <a:off x="502687" y="0"/>
              <a:ext cx="648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    四、应用案例演示</a:t>
              </a:r>
              <a:endParaRPr lang="zh-CN" altLang="en-US">
                <a:ea typeface="微软雅黑" pitchFamily="34" charset="-122"/>
              </a:endParaRPr>
            </a:p>
          </p:txBody>
        </p:sp>
      </p:grpSp>
      <p:grpSp>
        <p:nvGrpSpPr>
          <p:cNvPr id="14345" name="Group 29"/>
          <p:cNvGrpSpPr>
            <a:grpSpLocks/>
          </p:cNvGrpSpPr>
          <p:nvPr/>
        </p:nvGrpSpPr>
        <p:grpSpPr bwMode="auto">
          <a:xfrm>
            <a:off x="2016125" y="5049838"/>
            <a:ext cx="4711700" cy="593725"/>
            <a:chOff x="0" y="0"/>
            <a:chExt cx="6982687" cy="602431"/>
          </a:xfrm>
        </p:grpSpPr>
        <p:sp>
          <p:nvSpPr>
            <p:cNvPr id="14346" name="Line 37"/>
            <p:cNvSpPr>
              <a:spLocks noChangeShapeType="1"/>
            </p:cNvSpPr>
            <p:nvPr/>
          </p:nvSpPr>
          <p:spPr bwMode="auto">
            <a:xfrm>
              <a:off x="482688" y="602431"/>
              <a:ext cx="6389599" cy="1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347" name="Group 31"/>
            <p:cNvGrpSpPr>
              <a:grpSpLocks/>
            </p:cNvGrpSpPr>
            <p:nvPr/>
          </p:nvGrpSpPr>
          <p:grpSpPr bwMode="auto">
            <a:xfrm>
              <a:off x="0" y="224606"/>
              <a:ext cx="182562" cy="182562"/>
              <a:chOff x="0" y="0"/>
              <a:chExt cx="115" cy="115"/>
            </a:xfrm>
          </p:grpSpPr>
          <p:sp>
            <p:nvSpPr>
              <p:cNvPr id="14349" name="AutoShape 39"/>
              <p:cNvSpPr>
                <a:spLocks noChangeArrowheads="1"/>
              </p:cNvSpPr>
              <p:nvPr/>
            </p:nvSpPr>
            <p:spPr bwMode="auto">
              <a:xfrm rot="2700000">
                <a:off x="0" y="0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  <p:sp>
            <p:nvSpPr>
              <p:cNvPr id="14350" name="AutoShape 40"/>
              <p:cNvSpPr>
                <a:spLocks noChangeArrowheads="1"/>
              </p:cNvSpPr>
              <p:nvPr/>
            </p:nvSpPr>
            <p:spPr bwMode="auto">
              <a:xfrm rot="18900000" flipH="1">
                <a:off x="0" y="0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800">
                  <a:latin typeface="黑体" pitchFamily="49" charset="-122"/>
                  <a:ea typeface="黑体" pitchFamily="49" charset="-122"/>
                  <a:sym typeface="宋体" pitchFamily="2" charset="-122"/>
                </a:endParaRPr>
              </a:p>
            </p:txBody>
          </p:sp>
        </p:grpSp>
        <p:sp>
          <p:nvSpPr>
            <p:cNvPr id="14348" name="Text Box 45"/>
            <p:cNvSpPr>
              <a:spLocks noChangeArrowheads="1"/>
            </p:cNvSpPr>
            <p:nvPr/>
          </p:nvSpPr>
          <p:spPr bwMode="auto">
            <a:xfrm>
              <a:off x="502687" y="0"/>
              <a:ext cx="648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黑体" pitchFamily="49" charset="-122"/>
                  <a:ea typeface="黑体" pitchFamily="49" charset="-122"/>
                  <a:sym typeface="黑体" pitchFamily="49" charset="-122"/>
                </a:rPr>
                <a:t>    五、实际操作</a:t>
              </a:r>
              <a:endParaRPr lang="zh-CN" altLang="en-US"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4E30DCBD-0946-422E-B724-1D4ECBA9833E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277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3-1 </a:t>
            </a:r>
            <a:r>
              <a:rPr lang="zh-CN" altLang="en-US" smtClean="0"/>
              <a:t>基础功能：查</a:t>
            </a:r>
          </a:p>
        </p:txBody>
      </p:sp>
      <p:sp>
        <p:nvSpPr>
          <p:cNvPr id="32772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查：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773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检索过程控制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74825"/>
            <a:ext cx="7786687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2571750" y="2786063"/>
            <a:ext cx="5643563" cy="928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536" name="AutoShape 6"/>
          <p:cNvSpPr>
            <a:spLocks/>
          </p:cNvSpPr>
          <p:nvPr/>
        </p:nvSpPr>
        <p:spPr bwMode="auto">
          <a:xfrm>
            <a:off x="7072313" y="4575175"/>
            <a:ext cx="1500187" cy="42545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检索内容控制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2571750" y="3786188"/>
            <a:ext cx="5643563" cy="8572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538" name="AutoShape 7"/>
          <p:cNvSpPr>
            <a:spLocks/>
          </p:cNvSpPr>
          <p:nvPr/>
        </p:nvSpPr>
        <p:spPr bwMode="auto">
          <a:xfrm>
            <a:off x="2643188" y="5929313"/>
            <a:ext cx="1500187" cy="425450"/>
          </a:xfrm>
          <a:prstGeom prst="borderCallout2">
            <a:avLst>
              <a:gd name="adj1" fmla="val 35088"/>
              <a:gd name="adj2" fmla="val 103162"/>
              <a:gd name="adj3" fmla="val 35088"/>
              <a:gd name="adj4" fmla="val 149440"/>
              <a:gd name="adj5" fmla="val -291069"/>
              <a:gd name="adj6" fmla="val 216463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检索条件控制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2539" name="Rectangle 3"/>
          <p:cNvSpPr>
            <a:spLocks noChangeArrowheads="1"/>
          </p:cNvSpPr>
          <p:nvPr/>
        </p:nvSpPr>
        <p:spPr bwMode="auto">
          <a:xfrm>
            <a:off x="857250" y="2786063"/>
            <a:ext cx="1447800" cy="4000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540" name="AutoShape 10"/>
          <p:cNvSpPr>
            <a:spLocks/>
          </p:cNvSpPr>
          <p:nvPr/>
        </p:nvSpPr>
        <p:spPr bwMode="auto">
          <a:xfrm>
            <a:off x="4984750" y="6361113"/>
            <a:ext cx="1587500" cy="42545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43218"/>
              <a:gd name="adj5" fmla="val -358676"/>
              <a:gd name="adj6" fmla="val -167829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检索范围控制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ldLvl="0" animBg="1" autoUpdateAnimBg="0"/>
      <p:bldP spid="22537" grpId="0" bldLvl="0" animBg="1" autoUpdateAnimBg="0"/>
      <p:bldP spid="22539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3-1 </a:t>
            </a:r>
            <a:r>
              <a:rPr lang="zh-CN" altLang="en-US" smtClean="0"/>
              <a:t>基础功能：查</a:t>
            </a:r>
          </a:p>
        </p:txBody>
      </p:sp>
      <p:sp>
        <p:nvSpPr>
          <p:cNvPr id="33795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查：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3796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检索结果处理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66888"/>
            <a:ext cx="7643812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785813" y="2143125"/>
            <a:ext cx="1690687" cy="1143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559" name="AutoShape 10"/>
          <p:cNvSpPr>
            <a:spLocks/>
          </p:cNvSpPr>
          <p:nvPr/>
        </p:nvSpPr>
        <p:spPr bwMode="auto">
          <a:xfrm>
            <a:off x="4699000" y="3643313"/>
            <a:ext cx="1301750" cy="57150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44431"/>
              <a:gd name="adj5" fmla="val -173847"/>
              <a:gd name="adj6" fmla="val -170255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按时间角度</a:t>
            </a:r>
          </a:p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筛选文献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785813" y="3357563"/>
            <a:ext cx="1690687" cy="1143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561" name="AutoShape 10"/>
          <p:cNvSpPr>
            <a:spLocks/>
          </p:cNvSpPr>
          <p:nvPr/>
        </p:nvSpPr>
        <p:spPr bwMode="auto">
          <a:xfrm>
            <a:off x="4699000" y="4857750"/>
            <a:ext cx="1301750" cy="57150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44431"/>
              <a:gd name="adj5" fmla="val -173847"/>
              <a:gd name="adj6" fmla="val -170255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按出版来源</a:t>
            </a:r>
          </a:p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筛选文献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785813" y="4572000"/>
            <a:ext cx="1690687" cy="1143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563" name="AutoShape 10"/>
          <p:cNvSpPr>
            <a:spLocks/>
          </p:cNvSpPr>
          <p:nvPr/>
        </p:nvSpPr>
        <p:spPr bwMode="auto">
          <a:xfrm>
            <a:off x="4699000" y="6072188"/>
            <a:ext cx="1301750" cy="57150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44431"/>
              <a:gd name="adj5" fmla="val -173847"/>
              <a:gd name="adj6" fmla="val -170255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按主题关键筛选文献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ldLvl="0" animBg="1" autoUpdateAnimBg="0"/>
      <p:bldP spid="23558" grpId="1" bldLvl="0" animBg="1" autoUpdateAnimBg="0"/>
      <p:bldP spid="23559" grpId="0" bldLvl="0" animBg="1" autoUpdateAnimBg="0"/>
      <p:bldP spid="23560" grpId="0" bldLvl="0" animBg="1" autoUpdateAnimBg="0"/>
      <p:bldP spid="23560" grpId="1" bldLvl="0" animBg="1" autoUpdateAnimBg="0"/>
      <p:bldP spid="23561" grpId="0" bldLvl="0" animBg="1" autoUpdateAnimBg="0"/>
      <p:bldP spid="23562" grpId="0" bldLvl="0" animBg="1" autoUpdateAnimBg="0"/>
      <p:bldP spid="23562" grpId="1" bldLvl="0" animBg="1" autoUpdateAnimBg="0"/>
      <p:bldP spid="23563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3-1 </a:t>
            </a:r>
            <a:r>
              <a:rPr lang="zh-CN" altLang="en-US" smtClean="0"/>
              <a:t>基础功能：查</a:t>
            </a:r>
          </a:p>
        </p:txBody>
      </p:sp>
      <p:sp>
        <p:nvSpPr>
          <p:cNvPr id="34819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查：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820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检索结果处理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66888"/>
            <a:ext cx="7643812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2643188" y="3305175"/>
            <a:ext cx="2714625" cy="195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583" name="AutoShape 6"/>
          <p:cNvSpPr>
            <a:spLocks/>
          </p:cNvSpPr>
          <p:nvPr/>
        </p:nvSpPr>
        <p:spPr bwMode="auto">
          <a:xfrm>
            <a:off x="5286375" y="4360863"/>
            <a:ext cx="1301750" cy="42545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文献分组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286125"/>
            <a:ext cx="59420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3000375" y="3286125"/>
            <a:ext cx="571500" cy="2143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586" name="AutoShape 8"/>
          <p:cNvSpPr>
            <a:spLocks/>
          </p:cNvSpPr>
          <p:nvPr/>
        </p:nvSpPr>
        <p:spPr bwMode="auto">
          <a:xfrm>
            <a:off x="5000625" y="4429125"/>
            <a:ext cx="1071563" cy="500063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46356"/>
              <a:gd name="adj5" fmla="val -183227"/>
              <a:gd name="adj6" fmla="val -163310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如选择按</a:t>
            </a:r>
          </a:p>
          <a:p>
            <a:pPr algn="ctr"/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学科分组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4587" name="Rectangle 4"/>
          <p:cNvSpPr>
            <a:spLocks noChangeArrowheads="1"/>
          </p:cNvSpPr>
          <p:nvPr/>
        </p:nvSpPr>
        <p:spPr bwMode="auto">
          <a:xfrm>
            <a:off x="6500813" y="3500438"/>
            <a:ext cx="876300" cy="1809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24588" name="直接箭头连接符 25"/>
          <p:cNvCxnSpPr>
            <a:cxnSpLocks noChangeShapeType="1"/>
          </p:cNvCxnSpPr>
          <p:nvPr/>
        </p:nvCxnSpPr>
        <p:spPr bwMode="auto">
          <a:xfrm>
            <a:off x="3571875" y="3357563"/>
            <a:ext cx="2857500" cy="2492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9" name="Rectangle 4"/>
          <p:cNvSpPr>
            <a:spLocks noChangeArrowheads="1"/>
          </p:cNvSpPr>
          <p:nvPr/>
        </p:nvSpPr>
        <p:spPr bwMode="auto">
          <a:xfrm>
            <a:off x="6858000" y="4319588"/>
            <a:ext cx="876300" cy="1809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24590" name="直接箭头连接符 30"/>
          <p:cNvCxnSpPr>
            <a:cxnSpLocks noChangeShapeType="1"/>
          </p:cNvCxnSpPr>
          <p:nvPr/>
        </p:nvCxnSpPr>
        <p:spPr bwMode="auto">
          <a:xfrm rot="5400000">
            <a:off x="6676231" y="3942557"/>
            <a:ext cx="523875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ldLvl="0" animBg="1" autoUpdateAnimBg="0"/>
      <p:bldP spid="24585" grpId="0" bldLvl="0" animBg="1" autoUpdateAnimBg="0"/>
      <p:bldP spid="24587" grpId="0" bldLvl="0" animBg="1" autoUpdateAnimBg="0"/>
      <p:bldP spid="24588" grpId="0" animBg="1" autoUpdateAnimBg="0"/>
      <p:bldP spid="24589" grpId="0" bldLvl="0" animBg="1" autoUpdateAnimBg="0"/>
      <p:bldP spid="2459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3-1 </a:t>
            </a:r>
            <a:r>
              <a:rPr lang="zh-CN" altLang="en-US" smtClean="0"/>
              <a:t>基础功能：查</a:t>
            </a:r>
          </a:p>
        </p:txBody>
      </p:sp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查：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5844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检索结果处理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766888"/>
            <a:ext cx="7643813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2643188" y="4000500"/>
            <a:ext cx="2643187" cy="357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607" name="AutoShape 6"/>
          <p:cNvSpPr>
            <a:spLocks/>
          </p:cNvSpPr>
          <p:nvPr/>
        </p:nvSpPr>
        <p:spPr bwMode="auto">
          <a:xfrm>
            <a:off x="6057900" y="5214938"/>
            <a:ext cx="1300163" cy="42545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结果排序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3-2 </a:t>
            </a:r>
            <a:r>
              <a:rPr lang="zh-CN" altLang="en-US" smtClean="0"/>
              <a:t>基础功能：找</a:t>
            </a:r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找：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导航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868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学科导航</a:t>
            </a: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基于学术文献的特点，平台提供了以</a:t>
            </a:r>
            <a:r>
              <a:rPr lang="en-US" altLang="zh-CN" sz="1600">
                <a:ea typeface="微软雅黑" pitchFamily="34" charset="-122"/>
                <a:sym typeface="微软雅黑" pitchFamily="34" charset="-122"/>
              </a:rPr>
              <a:t>168</a:t>
            </a: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学科导航为基础的学科导航。通过使用学科导航可控制检索的学科范围，提高检索准确率及检索速度。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62125"/>
            <a:ext cx="750093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766763" y="1944688"/>
            <a:ext cx="1662112" cy="4841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1" name="AutoShape 6"/>
          <p:cNvSpPr>
            <a:spLocks/>
          </p:cNvSpPr>
          <p:nvPr/>
        </p:nvSpPr>
        <p:spPr bwMode="auto">
          <a:xfrm>
            <a:off x="3698875" y="3000375"/>
            <a:ext cx="1301750" cy="42545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学科导航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838200" y="3929063"/>
            <a:ext cx="876300" cy="1809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928688" y="5429250"/>
            <a:ext cx="1285875" cy="1809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1285875" y="5929313"/>
            <a:ext cx="876300" cy="1809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2628900" y="4294188"/>
            <a:ext cx="5586413" cy="24209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26636" name="直接箭头连接符 32"/>
          <p:cNvCxnSpPr>
            <a:cxnSpLocks noChangeShapeType="1"/>
          </p:cNvCxnSpPr>
          <p:nvPr/>
        </p:nvCxnSpPr>
        <p:spPr bwMode="auto">
          <a:xfrm rot="16200000" flipH="1">
            <a:off x="657225" y="4729163"/>
            <a:ext cx="1247775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637" name="直接箭头连接符 33"/>
          <p:cNvCxnSpPr>
            <a:cxnSpLocks noChangeShapeType="1"/>
          </p:cNvCxnSpPr>
          <p:nvPr/>
        </p:nvCxnSpPr>
        <p:spPr bwMode="auto">
          <a:xfrm rot="5400000">
            <a:off x="1458912" y="5745163"/>
            <a:ext cx="366713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638" name="直接箭头连接符 37"/>
          <p:cNvCxnSpPr>
            <a:cxnSpLocks noChangeShapeType="1"/>
          </p:cNvCxnSpPr>
          <p:nvPr/>
        </p:nvCxnSpPr>
        <p:spPr bwMode="auto">
          <a:xfrm flipV="1">
            <a:off x="2071688" y="5738813"/>
            <a:ext cx="642937" cy="3333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ldLvl="0" animBg="1" autoUpdateAnimBg="0"/>
      <p:bldP spid="26632" grpId="0" bldLvl="0" animBg="1" autoUpdateAnimBg="0"/>
      <p:bldP spid="26633" grpId="0" bldLvl="0" animBg="1" autoUpdateAnimBg="0"/>
      <p:bldP spid="26634" grpId="0" bldLvl="0" animBg="1" autoUpdateAnimBg="0"/>
      <p:bldP spid="26635" grpId="0" bldLvl="0" animBg="1" autoUpdateAnimBg="0"/>
      <p:bldP spid="26636" grpId="0" animBg="1" autoUpdateAnimBg="0"/>
      <p:bldP spid="26637" grpId="0" animBg="1" autoUpdateAnimBg="0"/>
      <p:bldP spid="2663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3-2 </a:t>
            </a:r>
            <a:r>
              <a:rPr lang="zh-CN" altLang="en-US" smtClean="0"/>
              <a:t>基础功能：找</a:t>
            </a:r>
          </a:p>
        </p:txBody>
      </p:sp>
      <p:sp>
        <p:nvSpPr>
          <p:cNvPr id="37891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找：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导航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7892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整刊导航</a:t>
            </a: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基于各类文献的特点，平台提供了整刊导航方式。通过使用整刊导航读者可快速获得刊物信息，实现刊内检索和整刊阅读。（例如期刊文献整刊导航）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1757363"/>
            <a:ext cx="7440613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2357438" y="2428875"/>
            <a:ext cx="5929312" cy="285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7655" name="AutoShape 6"/>
          <p:cNvSpPr>
            <a:spLocks/>
          </p:cNvSpPr>
          <p:nvPr/>
        </p:nvSpPr>
        <p:spPr bwMode="auto">
          <a:xfrm>
            <a:off x="6786563" y="3429000"/>
            <a:ext cx="1428750" cy="425450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首字母导航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000125" y="2357438"/>
            <a:ext cx="1214438" cy="42148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7657" name="AutoShape 6"/>
          <p:cNvSpPr>
            <a:spLocks/>
          </p:cNvSpPr>
          <p:nvPr/>
        </p:nvSpPr>
        <p:spPr bwMode="auto">
          <a:xfrm>
            <a:off x="3643313" y="5003800"/>
            <a:ext cx="1500187" cy="568325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按不同属性进行分类导航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1071563" y="2390775"/>
            <a:ext cx="876300" cy="1809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1285875" y="2676525"/>
            <a:ext cx="876300" cy="1809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7660" name="Rectangle 4"/>
          <p:cNvSpPr>
            <a:spLocks noChangeArrowheads="1"/>
          </p:cNvSpPr>
          <p:nvPr/>
        </p:nvSpPr>
        <p:spPr bwMode="auto">
          <a:xfrm>
            <a:off x="3571875" y="4357688"/>
            <a:ext cx="1571625" cy="2857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27661" name="直接箭头连接符 30"/>
          <p:cNvCxnSpPr>
            <a:cxnSpLocks noChangeShapeType="1"/>
          </p:cNvCxnSpPr>
          <p:nvPr/>
        </p:nvCxnSpPr>
        <p:spPr bwMode="auto">
          <a:xfrm rot="5400000">
            <a:off x="1166019" y="2618581"/>
            <a:ext cx="3810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662" name="直接箭头连接符 34"/>
          <p:cNvCxnSpPr>
            <a:cxnSpLocks noChangeShapeType="1"/>
          </p:cNvCxnSpPr>
          <p:nvPr/>
        </p:nvCxnSpPr>
        <p:spPr bwMode="auto">
          <a:xfrm rot="16200000" flipH="1">
            <a:off x="2035969" y="2893219"/>
            <a:ext cx="1714500" cy="13573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76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928938"/>
            <a:ext cx="59309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ldLvl="0" animBg="1" autoUpdateAnimBg="0"/>
      <p:bldP spid="27656" grpId="0" bldLvl="0" animBg="1" autoUpdateAnimBg="0"/>
      <p:bldP spid="27658" grpId="0" bldLvl="0" animBg="1" autoUpdateAnimBg="0"/>
      <p:bldP spid="27659" grpId="0" bldLvl="0" animBg="1" autoUpdateAnimBg="0"/>
      <p:bldP spid="27660" grpId="0" bldLvl="0" animBg="1" autoUpdateAnimBg="0"/>
      <p:bldP spid="27661" grpId="0" animBg="1" autoUpdateAnimBg="0"/>
      <p:bldP spid="2766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3-2 </a:t>
            </a:r>
            <a:r>
              <a:rPr lang="zh-CN" altLang="en-US" smtClean="0"/>
              <a:t>基础功能：找</a:t>
            </a:r>
          </a:p>
        </p:txBody>
      </p:sp>
      <p:sp>
        <p:nvSpPr>
          <p:cNvPr id="38915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找：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导航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916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特色导航</a:t>
            </a: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为读者提供一站式导航入口，实现跨文献、跨学科的全文文献快速获取。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28677" name="图片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00125"/>
            <a:ext cx="7000875" cy="140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785938"/>
            <a:ext cx="73580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2143125" y="2786063"/>
            <a:ext cx="6072188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680" name="AutoShape 6"/>
          <p:cNvSpPr>
            <a:spLocks/>
          </p:cNvSpPr>
          <p:nvPr/>
        </p:nvSpPr>
        <p:spPr bwMode="auto">
          <a:xfrm>
            <a:off x="4857750" y="4429125"/>
            <a:ext cx="1500188" cy="568325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按学科进行分类导航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4214813" y="2500313"/>
            <a:ext cx="3929062" cy="214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682" name="AutoShape 6"/>
          <p:cNvSpPr>
            <a:spLocks/>
          </p:cNvSpPr>
          <p:nvPr/>
        </p:nvSpPr>
        <p:spPr bwMode="auto">
          <a:xfrm>
            <a:off x="6715125" y="3857625"/>
            <a:ext cx="1500188" cy="568325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按首字母导航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2357438" y="2000250"/>
            <a:ext cx="4929187" cy="285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8684" name="AutoShape 6"/>
          <p:cNvSpPr>
            <a:spLocks/>
          </p:cNvSpPr>
          <p:nvPr/>
        </p:nvSpPr>
        <p:spPr bwMode="auto">
          <a:xfrm>
            <a:off x="3857625" y="3500438"/>
            <a:ext cx="1500188" cy="568325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选择文献类型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1.037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ldLvl="0" animBg="1" autoUpdateAnimBg="0"/>
      <p:bldP spid="28681" grpId="0" bldLvl="0" animBg="1" autoUpdateAnimBg="0"/>
      <p:bldP spid="28683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3-3 </a:t>
            </a:r>
            <a:r>
              <a:rPr lang="zh-CN" altLang="en-US" smtClean="0"/>
              <a:t>基础功能：推</a:t>
            </a:r>
          </a:p>
        </p:txBody>
      </p:sp>
      <p:sp>
        <p:nvSpPr>
          <p:cNvPr id="39939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推：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知识关联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9940" name="TextBox 11"/>
          <p:cNvSpPr>
            <a:spLocks noChangeArrowheads="1"/>
          </p:cNvSpPr>
          <p:nvPr/>
        </p:nvSpPr>
        <p:spPr bwMode="auto">
          <a:xfrm>
            <a:off x="1000125" y="1357313"/>
            <a:ext cx="7715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知网节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是以一篇文献作为其节点文献，知识网络的内容包括节点文献的题录摘要和相关文献链接。这些扩展信息通过概念相关、事实相关等方法揭示知识之间的关联关系，达到知识扩展的目的，有助于新知识的学习和发现，帮助实现知识获取、知识发现。</a:t>
            </a:r>
          </a:p>
          <a:p>
            <a:pPr marL="0" lvl="1">
              <a:lnSpc>
                <a:spcPct val="150000"/>
              </a:lnSpc>
            </a:pPr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9701" name="图片 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928688"/>
            <a:ext cx="7148513" cy="243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Oval 2"/>
          <p:cNvSpPr>
            <a:spLocks noChangeArrowheads="1"/>
          </p:cNvSpPr>
          <p:nvPr/>
        </p:nvSpPr>
        <p:spPr bwMode="auto">
          <a:xfrm>
            <a:off x="931863" y="2867025"/>
            <a:ext cx="3500437" cy="2928938"/>
          </a:xfrm>
          <a:prstGeom prst="ellipse">
            <a:avLst/>
          </a:prstGeom>
          <a:gradFill rotWithShape="1">
            <a:gsLst>
              <a:gs pos="0">
                <a:srgbClr val="93D0FF"/>
              </a:gs>
              <a:gs pos="50000">
                <a:srgbClr val="BEE0FF"/>
              </a:gs>
              <a:gs pos="100000">
                <a:srgbClr val="DFF0FF"/>
              </a:gs>
            </a:gsLst>
            <a:path path="rect">
              <a:fillToRect l="100000" t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9703" name="Oval 3"/>
          <p:cNvSpPr>
            <a:spLocks noChangeArrowheads="1"/>
          </p:cNvSpPr>
          <p:nvPr/>
        </p:nvSpPr>
        <p:spPr bwMode="auto">
          <a:xfrm>
            <a:off x="1931988" y="3295650"/>
            <a:ext cx="2214562" cy="2071688"/>
          </a:xfrm>
          <a:prstGeom prst="ellipse">
            <a:avLst/>
          </a:prstGeom>
          <a:solidFill>
            <a:srgbClr val="0070C0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2574925" y="3795713"/>
            <a:ext cx="1357313" cy="1285875"/>
          </a:xfrm>
          <a:prstGeom prst="ellipse">
            <a:avLst/>
          </a:prstGeom>
          <a:solidFill>
            <a:srgbClr val="0070C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9425" y="4010025"/>
            <a:ext cx="928688" cy="1071563"/>
            <a:chOff x="0" y="0"/>
            <a:chExt cx="1146175" cy="1361680"/>
          </a:xfrm>
        </p:grpSpPr>
        <p:sp>
          <p:nvSpPr>
            <p:cNvPr id="40160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161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162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D2C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163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14284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164" name="Group 14"/>
            <p:cNvGrpSpPr>
              <a:grpSpLocks/>
            </p:cNvGrpSpPr>
            <p:nvPr/>
          </p:nvGrpSpPr>
          <p:grpSpPr bwMode="auto">
            <a:xfrm rot="-3733502" flipH="1" flipV="1">
              <a:off x="354319" y="771716"/>
              <a:ext cx="959316" cy="221466"/>
              <a:chOff x="0" y="0"/>
              <a:chExt cx="906" cy="236"/>
            </a:xfrm>
          </p:grpSpPr>
          <p:grpSp>
            <p:nvGrpSpPr>
              <p:cNvPr id="40176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182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83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84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85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177" name="Group 20"/>
              <p:cNvGrpSpPr>
                <a:grpSpLocks/>
              </p:cNvGrpSpPr>
              <p:nvPr/>
            </p:nvGrpSpPr>
            <p:grpSpPr bwMode="auto">
              <a:xfrm rot="1353540">
                <a:off x="164" y="50"/>
                <a:ext cx="742" cy="186"/>
                <a:chOff x="0" y="0"/>
                <a:chExt cx="1118" cy="279"/>
              </a:xfrm>
            </p:grpSpPr>
            <p:sp>
              <p:nvSpPr>
                <p:cNvPr id="40178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79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80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81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40165" name="Group 25"/>
            <p:cNvGrpSpPr>
              <a:grpSpLocks/>
            </p:cNvGrpSpPr>
            <p:nvPr/>
          </p:nvGrpSpPr>
          <p:grpSpPr bwMode="auto">
            <a:xfrm rot="-3733502" flipH="1" flipV="1">
              <a:off x="470583" y="786407"/>
              <a:ext cx="849154" cy="193673"/>
              <a:chOff x="0" y="0"/>
              <a:chExt cx="906" cy="236"/>
            </a:xfrm>
          </p:grpSpPr>
          <p:grpSp>
            <p:nvGrpSpPr>
              <p:cNvPr id="40166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172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73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74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75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167" name="Group 31"/>
              <p:cNvGrpSpPr>
                <a:grpSpLocks/>
              </p:cNvGrpSpPr>
              <p:nvPr/>
            </p:nvGrpSpPr>
            <p:grpSpPr bwMode="auto">
              <a:xfrm rot="1353540">
                <a:off x="164" y="50"/>
                <a:ext cx="742" cy="186"/>
                <a:chOff x="0" y="0"/>
                <a:chExt cx="1118" cy="279"/>
              </a:xfrm>
            </p:grpSpPr>
            <p:sp>
              <p:nvSpPr>
                <p:cNvPr id="40168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69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70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71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932238" y="2795588"/>
            <a:ext cx="928687" cy="1071562"/>
            <a:chOff x="0" y="0"/>
            <a:chExt cx="1146175" cy="1361499"/>
          </a:xfrm>
        </p:grpSpPr>
        <p:sp>
          <p:nvSpPr>
            <p:cNvPr id="40134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135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136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137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14284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138" name="Group 41"/>
            <p:cNvGrpSpPr>
              <a:grpSpLocks/>
            </p:cNvGrpSpPr>
            <p:nvPr/>
          </p:nvGrpSpPr>
          <p:grpSpPr bwMode="auto">
            <a:xfrm rot="-3733502" flipH="1" flipV="1">
              <a:off x="354593" y="772176"/>
              <a:ext cx="958257" cy="221466"/>
              <a:chOff x="0" y="0"/>
              <a:chExt cx="905" cy="236"/>
            </a:xfrm>
          </p:grpSpPr>
          <p:grpSp>
            <p:nvGrpSpPr>
              <p:cNvPr id="40150" name="Group 42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156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57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58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59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151" name="Group 47"/>
              <p:cNvGrpSpPr>
                <a:grpSpLocks/>
              </p:cNvGrpSpPr>
              <p:nvPr/>
            </p:nvGrpSpPr>
            <p:grpSpPr bwMode="auto">
              <a:xfrm rot="1353540">
                <a:off x="163" y="50"/>
                <a:ext cx="742" cy="186"/>
                <a:chOff x="0" y="0"/>
                <a:chExt cx="1118" cy="279"/>
              </a:xfrm>
            </p:grpSpPr>
            <p:sp>
              <p:nvSpPr>
                <p:cNvPr id="40152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53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54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55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40139" name="Group 52"/>
            <p:cNvGrpSpPr>
              <a:grpSpLocks/>
            </p:cNvGrpSpPr>
            <p:nvPr/>
          </p:nvGrpSpPr>
          <p:grpSpPr bwMode="auto">
            <a:xfrm rot="-3733502" flipH="1" flipV="1">
              <a:off x="470832" y="786823"/>
              <a:ext cx="848217" cy="193673"/>
              <a:chOff x="0" y="0"/>
              <a:chExt cx="905" cy="236"/>
            </a:xfrm>
          </p:grpSpPr>
          <p:grpSp>
            <p:nvGrpSpPr>
              <p:cNvPr id="40140" name="Group 53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146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47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48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49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141" name="Group 58"/>
              <p:cNvGrpSpPr>
                <a:grpSpLocks/>
              </p:cNvGrpSpPr>
              <p:nvPr/>
            </p:nvGrpSpPr>
            <p:grpSpPr bwMode="auto">
              <a:xfrm rot="1353540">
                <a:off x="163" y="50"/>
                <a:ext cx="742" cy="186"/>
                <a:chOff x="0" y="0"/>
                <a:chExt cx="1118" cy="279"/>
              </a:xfrm>
            </p:grpSpPr>
            <p:sp>
              <p:nvSpPr>
                <p:cNvPr id="40142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43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44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45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sp>
        <p:nvSpPr>
          <p:cNvPr id="29759" name="Line 4"/>
          <p:cNvSpPr>
            <a:spLocks noChangeShapeType="1"/>
          </p:cNvSpPr>
          <p:nvPr/>
        </p:nvSpPr>
        <p:spPr bwMode="auto">
          <a:xfrm>
            <a:off x="1431925" y="4152900"/>
            <a:ext cx="1500188" cy="142875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60" name="Line 5"/>
          <p:cNvSpPr>
            <a:spLocks noChangeShapeType="1"/>
          </p:cNvSpPr>
          <p:nvPr/>
        </p:nvSpPr>
        <p:spPr bwMode="auto">
          <a:xfrm>
            <a:off x="2432050" y="2938463"/>
            <a:ext cx="714375" cy="1214437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61" name="Line 6"/>
          <p:cNvSpPr>
            <a:spLocks noChangeShapeType="1"/>
          </p:cNvSpPr>
          <p:nvPr/>
        </p:nvSpPr>
        <p:spPr bwMode="auto">
          <a:xfrm flipH="1">
            <a:off x="2789238" y="4724400"/>
            <a:ext cx="500062" cy="1071563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62" name="Line 7"/>
          <p:cNvSpPr>
            <a:spLocks noChangeShapeType="1"/>
          </p:cNvSpPr>
          <p:nvPr/>
        </p:nvSpPr>
        <p:spPr bwMode="auto">
          <a:xfrm>
            <a:off x="3575050" y="4795838"/>
            <a:ext cx="500063" cy="571500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63" name="Line 8"/>
          <p:cNvSpPr>
            <a:spLocks noChangeShapeType="1"/>
          </p:cNvSpPr>
          <p:nvPr/>
        </p:nvSpPr>
        <p:spPr bwMode="auto">
          <a:xfrm flipV="1">
            <a:off x="3575050" y="3438525"/>
            <a:ext cx="642938" cy="785813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64" name="Line 5"/>
          <p:cNvSpPr>
            <a:spLocks noChangeShapeType="1"/>
          </p:cNvSpPr>
          <p:nvPr/>
        </p:nvSpPr>
        <p:spPr bwMode="auto">
          <a:xfrm flipV="1">
            <a:off x="1431925" y="4652963"/>
            <a:ext cx="1571625" cy="785812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717550" y="3586163"/>
            <a:ext cx="928688" cy="1071562"/>
            <a:chOff x="0" y="0"/>
            <a:chExt cx="1146175" cy="1361499"/>
          </a:xfrm>
        </p:grpSpPr>
        <p:sp>
          <p:nvSpPr>
            <p:cNvPr id="40108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109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110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111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14284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112" name="Group 74"/>
            <p:cNvGrpSpPr>
              <a:grpSpLocks/>
            </p:cNvGrpSpPr>
            <p:nvPr/>
          </p:nvGrpSpPr>
          <p:grpSpPr bwMode="auto">
            <a:xfrm rot="-3733502" flipH="1" flipV="1">
              <a:off x="355158" y="773112"/>
              <a:ext cx="956139" cy="221466"/>
              <a:chOff x="0" y="0"/>
              <a:chExt cx="903" cy="236"/>
            </a:xfrm>
          </p:grpSpPr>
          <p:grpSp>
            <p:nvGrpSpPr>
              <p:cNvPr id="40124" name="Group 75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130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31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32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33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125" name="Group 80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40126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27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28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29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40113" name="Group 85"/>
            <p:cNvGrpSpPr>
              <a:grpSpLocks/>
            </p:cNvGrpSpPr>
            <p:nvPr/>
          </p:nvGrpSpPr>
          <p:grpSpPr bwMode="auto">
            <a:xfrm rot="-3733502" flipH="1" flipV="1">
              <a:off x="471330" y="787658"/>
              <a:ext cx="846344" cy="193673"/>
              <a:chOff x="0" y="0"/>
              <a:chExt cx="903" cy="236"/>
            </a:xfrm>
          </p:grpSpPr>
          <p:grpSp>
            <p:nvGrpSpPr>
              <p:cNvPr id="40114" name="Group 86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120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21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22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23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115" name="Group 91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40116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17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18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19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23" name="Group 96"/>
          <p:cNvGrpSpPr>
            <a:grpSpLocks/>
          </p:cNvGrpSpPr>
          <p:nvPr/>
        </p:nvGrpSpPr>
        <p:grpSpPr bwMode="auto">
          <a:xfrm>
            <a:off x="3717925" y="5086350"/>
            <a:ext cx="928688" cy="1071563"/>
            <a:chOff x="0" y="0"/>
            <a:chExt cx="1146175" cy="1361499"/>
          </a:xfrm>
        </p:grpSpPr>
        <p:sp>
          <p:nvSpPr>
            <p:cNvPr id="40082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83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84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85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14284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086" name="Group 101"/>
            <p:cNvGrpSpPr>
              <a:grpSpLocks/>
            </p:cNvGrpSpPr>
            <p:nvPr/>
          </p:nvGrpSpPr>
          <p:grpSpPr bwMode="auto">
            <a:xfrm rot="-3733502" flipH="1" flipV="1">
              <a:off x="354885" y="772652"/>
              <a:ext cx="957198" cy="221466"/>
              <a:chOff x="0" y="0"/>
              <a:chExt cx="904" cy="236"/>
            </a:xfrm>
          </p:grpSpPr>
          <p:grpSp>
            <p:nvGrpSpPr>
              <p:cNvPr id="40098" name="Group 102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104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05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06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07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99" name="Group 107"/>
              <p:cNvGrpSpPr>
                <a:grpSpLocks/>
              </p:cNvGrpSpPr>
              <p:nvPr/>
            </p:nvGrpSpPr>
            <p:grpSpPr bwMode="auto">
              <a:xfrm rot="1353540">
                <a:off x="162" y="50"/>
                <a:ext cx="742" cy="186"/>
                <a:chOff x="0" y="0"/>
                <a:chExt cx="1118" cy="279"/>
              </a:xfrm>
            </p:grpSpPr>
            <p:sp>
              <p:nvSpPr>
                <p:cNvPr id="40100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01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02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103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40087" name="Group 112"/>
            <p:cNvGrpSpPr>
              <a:grpSpLocks/>
            </p:cNvGrpSpPr>
            <p:nvPr/>
          </p:nvGrpSpPr>
          <p:grpSpPr bwMode="auto">
            <a:xfrm rot="-3733502" flipH="1" flipV="1">
              <a:off x="471082" y="787239"/>
              <a:ext cx="847280" cy="193673"/>
              <a:chOff x="0" y="0"/>
              <a:chExt cx="904" cy="236"/>
            </a:xfrm>
          </p:grpSpPr>
          <p:grpSp>
            <p:nvGrpSpPr>
              <p:cNvPr id="40088" name="Group 113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94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95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96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97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89" name="Group 118"/>
              <p:cNvGrpSpPr>
                <a:grpSpLocks/>
              </p:cNvGrpSpPr>
              <p:nvPr/>
            </p:nvGrpSpPr>
            <p:grpSpPr bwMode="auto">
              <a:xfrm rot="1353540">
                <a:off x="162" y="50"/>
                <a:ext cx="742" cy="186"/>
                <a:chOff x="0" y="0"/>
                <a:chExt cx="1118" cy="279"/>
              </a:xfrm>
            </p:grpSpPr>
            <p:sp>
              <p:nvSpPr>
                <p:cNvPr id="40090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91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92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93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30" name="Group 123"/>
          <p:cNvGrpSpPr>
            <a:grpSpLocks/>
          </p:cNvGrpSpPr>
          <p:nvPr/>
        </p:nvGrpSpPr>
        <p:grpSpPr bwMode="auto">
          <a:xfrm>
            <a:off x="2146300" y="5581650"/>
            <a:ext cx="928688" cy="1071563"/>
            <a:chOff x="0" y="0"/>
            <a:chExt cx="1146175" cy="1361499"/>
          </a:xfrm>
        </p:grpSpPr>
        <p:sp>
          <p:nvSpPr>
            <p:cNvPr id="40056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57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58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DEA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59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14284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060" name="Group 128"/>
            <p:cNvGrpSpPr>
              <a:grpSpLocks/>
            </p:cNvGrpSpPr>
            <p:nvPr/>
          </p:nvGrpSpPr>
          <p:grpSpPr bwMode="auto">
            <a:xfrm rot="-3733502" flipH="1" flipV="1">
              <a:off x="355439" y="773583"/>
              <a:ext cx="955081" cy="221466"/>
              <a:chOff x="0" y="0"/>
              <a:chExt cx="902" cy="236"/>
            </a:xfrm>
          </p:grpSpPr>
          <p:grpSp>
            <p:nvGrpSpPr>
              <p:cNvPr id="40072" name="Group 129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78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79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80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81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73" name="Group 134"/>
              <p:cNvGrpSpPr>
                <a:grpSpLocks/>
              </p:cNvGrpSpPr>
              <p:nvPr/>
            </p:nvGrpSpPr>
            <p:grpSpPr bwMode="auto">
              <a:xfrm rot="1353540">
                <a:off x="160" y="50"/>
                <a:ext cx="742" cy="186"/>
                <a:chOff x="0" y="0"/>
                <a:chExt cx="1118" cy="279"/>
              </a:xfrm>
            </p:grpSpPr>
            <p:sp>
              <p:nvSpPr>
                <p:cNvPr id="40074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75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76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77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40061" name="Group 139"/>
            <p:cNvGrpSpPr>
              <a:grpSpLocks/>
            </p:cNvGrpSpPr>
            <p:nvPr/>
          </p:nvGrpSpPr>
          <p:grpSpPr bwMode="auto">
            <a:xfrm rot="-3733502" flipH="1" flipV="1">
              <a:off x="471582" y="788073"/>
              <a:ext cx="845407" cy="193673"/>
              <a:chOff x="0" y="0"/>
              <a:chExt cx="902" cy="236"/>
            </a:xfrm>
          </p:grpSpPr>
          <p:grpSp>
            <p:nvGrpSpPr>
              <p:cNvPr id="40062" name="Group 140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68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69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70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71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63" name="Group 145"/>
              <p:cNvGrpSpPr>
                <a:grpSpLocks/>
              </p:cNvGrpSpPr>
              <p:nvPr/>
            </p:nvGrpSpPr>
            <p:grpSpPr bwMode="auto">
              <a:xfrm rot="1353540">
                <a:off x="160" y="50"/>
                <a:ext cx="742" cy="186"/>
                <a:chOff x="0" y="0"/>
                <a:chExt cx="1118" cy="279"/>
              </a:xfrm>
            </p:grpSpPr>
            <p:sp>
              <p:nvSpPr>
                <p:cNvPr id="40064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65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66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67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29809" name="Group 150"/>
          <p:cNvGrpSpPr>
            <a:grpSpLocks/>
          </p:cNvGrpSpPr>
          <p:nvPr/>
        </p:nvGrpSpPr>
        <p:grpSpPr bwMode="auto">
          <a:xfrm>
            <a:off x="1789113" y="2357438"/>
            <a:ext cx="928687" cy="1071562"/>
            <a:chOff x="0" y="0"/>
            <a:chExt cx="1146175" cy="1361680"/>
          </a:xfrm>
        </p:grpSpPr>
        <p:sp>
          <p:nvSpPr>
            <p:cNvPr id="40030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31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32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DEA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33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14284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034" name="Group 155"/>
            <p:cNvGrpSpPr>
              <a:grpSpLocks/>
            </p:cNvGrpSpPr>
            <p:nvPr/>
          </p:nvGrpSpPr>
          <p:grpSpPr bwMode="auto">
            <a:xfrm rot="-3733502" flipH="1" flipV="1">
              <a:off x="355158" y="773112"/>
              <a:ext cx="956139" cy="221466"/>
              <a:chOff x="0" y="0"/>
              <a:chExt cx="903" cy="236"/>
            </a:xfrm>
          </p:grpSpPr>
          <p:grpSp>
            <p:nvGrpSpPr>
              <p:cNvPr id="40046" name="Group 156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52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53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54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55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47" name="Group 161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40048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49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50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51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40035" name="Group 166"/>
            <p:cNvGrpSpPr>
              <a:grpSpLocks/>
            </p:cNvGrpSpPr>
            <p:nvPr/>
          </p:nvGrpSpPr>
          <p:grpSpPr bwMode="auto">
            <a:xfrm rot="-3733502" flipH="1" flipV="1">
              <a:off x="471333" y="787658"/>
              <a:ext cx="846344" cy="193673"/>
              <a:chOff x="0" y="0"/>
              <a:chExt cx="903" cy="236"/>
            </a:xfrm>
          </p:grpSpPr>
          <p:grpSp>
            <p:nvGrpSpPr>
              <p:cNvPr id="40036" name="Group 167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42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43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44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45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37" name="Group 172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40038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39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40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41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29836" name="Group 177"/>
          <p:cNvGrpSpPr>
            <a:grpSpLocks/>
          </p:cNvGrpSpPr>
          <p:nvPr/>
        </p:nvGrpSpPr>
        <p:grpSpPr bwMode="auto">
          <a:xfrm>
            <a:off x="717550" y="5081588"/>
            <a:ext cx="928688" cy="1071562"/>
            <a:chOff x="0" y="0"/>
            <a:chExt cx="1146175" cy="1361680"/>
          </a:xfrm>
        </p:grpSpPr>
        <p:sp>
          <p:nvSpPr>
            <p:cNvPr id="40004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05" name="Picture 7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006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D2C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0007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 t="14284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008" name="Group 182"/>
            <p:cNvGrpSpPr>
              <a:grpSpLocks/>
            </p:cNvGrpSpPr>
            <p:nvPr/>
          </p:nvGrpSpPr>
          <p:grpSpPr bwMode="auto">
            <a:xfrm rot="-3733502" flipH="1" flipV="1">
              <a:off x="354593" y="772176"/>
              <a:ext cx="958257" cy="221466"/>
              <a:chOff x="0" y="0"/>
              <a:chExt cx="905" cy="236"/>
            </a:xfrm>
          </p:grpSpPr>
          <p:grpSp>
            <p:nvGrpSpPr>
              <p:cNvPr id="40020" name="Group 183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26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27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28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29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21" name="Group 188"/>
              <p:cNvGrpSpPr>
                <a:grpSpLocks/>
              </p:cNvGrpSpPr>
              <p:nvPr/>
            </p:nvGrpSpPr>
            <p:grpSpPr bwMode="auto">
              <a:xfrm rot="1353540">
                <a:off x="163" y="50"/>
                <a:ext cx="742" cy="186"/>
                <a:chOff x="0" y="0"/>
                <a:chExt cx="1118" cy="279"/>
              </a:xfrm>
            </p:grpSpPr>
            <p:sp>
              <p:nvSpPr>
                <p:cNvPr id="40022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23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24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25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40009" name="Group 193"/>
            <p:cNvGrpSpPr>
              <a:grpSpLocks/>
            </p:cNvGrpSpPr>
            <p:nvPr/>
          </p:nvGrpSpPr>
          <p:grpSpPr bwMode="auto">
            <a:xfrm rot="-3733502" flipH="1" flipV="1">
              <a:off x="470832" y="786823"/>
              <a:ext cx="848217" cy="193673"/>
              <a:chOff x="0" y="0"/>
              <a:chExt cx="905" cy="236"/>
            </a:xfrm>
          </p:grpSpPr>
          <p:grpSp>
            <p:nvGrpSpPr>
              <p:cNvPr id="40010" name="Group 194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16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17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18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19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40011" name="Group 199"/>
              <p:cNvGrpSpPr>
                <a:grpSpLocks/>
              </p:cNvGrpSpPr>
              <p:nvPr/>
            </p:nvGrpSpPr>
            <p:grpSpPr bwMode="auto">
              <a:xfrm rot="1353540">
                <a:off x="163" y="50"/>
                <a:ext cx="742" cy="186"/>
                <a:chOff x="0" y="0"/>
                <a:chExt cx="1118" cy="279"/>
              </a:xfrm>
            </p:grpSpPr>
            <p:sp>
              <p:nvSpPr>
                <p:cNvPr id="40012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13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14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15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sp>
        <p:nvSpPr>
          <p:cNvPr id="29900" name="TextBox 35"/>
          <p:cNvSpPr>
            <a:spLocks noChangeArrowheads="1"/>
          </p:cNvSpPr>
          <p:nvPr/>
        </p:nvSpPr>
        <p:spPr bwMode="auto">
          <a:xfrm>
            <a:off x="788988" y="3724275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同被引文献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01" name="TextBox 36"/>
          <p:cNvSpPr>
            <a:spLocks noChangeArrowheads="1"/>
          </p:cNvSpPr>
          <p:nvPr/>
        </p:nvSpPr>
        <p:spPr bwMode="auto">
          <a:xfrm>
            <a:off x="1931988" y="250983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参考文献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02" name="TextBox 37"/>
          <p:cNvSpPr>
            <a:spLocks noChangeArrowheads="1"/>
          </p:cNvSpPr>
          <p:nvPr/>
        </p:nvSpPr>
        <p:spPr bwMode="auto">
          <a:xfrm>
            <a:off x="4146550" y="3009900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3E2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引证文献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03" name="TextBox 39"/>
          <p:cNvSpPr>
            <a:spLocks noChangeArrowheads="1"/>
          </p:cNvSpPr>
          <p:nvPr/>
        </p:nvSpPr>
        <p:spPr bwMode="auto">
          <a:xfrm>
            <a:off x="3860800" y="5295900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3E2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二级引证文献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04" name="TextBox 40"/>
          <p:cNvSpPr>
            <a:spLocks noChangeArrowheads="1"/>
          </p:cNvSpPr>
          <p:nvPr/>
        </p:nvSpPr>
        <p:spPr bwMode="auto">
          <a:xfrm>
            <a:off x="4503738" y="4152900"/>
            <a:ext cx="714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3E2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二级参考文献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05" name="TextBox 41"/>
          <p:cNvSpPr>
            <a:spLocks noChangeArrowheads="1"/>
          </p:cNvSpPr>
          <p:nvPr/>
        </p:nvSpPr>
        <p:spPr bwMode="auto">
          <a:xfrm>
            <a:off x="2357438" y="5795963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相似文献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06" name="TextBox 42"/>
          <p:cNvSpPr>
            <a:spLocks noChangeArrowheads="1"/>
          </p:cNvSpPr>
          <p:nvPr/>
        </p:nvSpPr>
        <p:spPr bwMode="auto">
          <a:xfrm>
            <a:off x="931863" y="522446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共引文献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07" name="Line 7"/>
          <p:cNvSpPr>
            <a:spLocks noChangeShapeType="1"/>
          </p:cNvSpPr>
          <p:nvPr/>
        </p:nvSpPr>
        <p:spPr bwMode="auto">
          <a:xfrm>
            <a:off x="3717925" y="4438650"/>
            <a:ext cx="785813" cy="71438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9863" name="Group 212"/>
          <p:cNvGrpSpPr>
            <a:grpSpLocks/>
          </p:cNvGrpSpPr>
          <p:nvPr/>
        </p:nvGrpSpPr>
        <p:grpSpPr bwMode="auto">
          <a:xfrm>
            <a:off x="2789238" y="3938588"/>
            <a:ext cx="1000125" cy="1214437"/>
            <a:chOff x="0" y="0"/>
            <a:chExt cx="1146175" cy="1361618"/>
          </a:xfrm>
        </p:grpSpPr>
        <p:sp>
          <p:nvSpPr>
            <p:cNvPr id="39979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39980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81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39982" name="Group 216"/>
            <p:cNvGrpSpPr>
              <a:grpSpLocks/>
            </p:cNvGrpSpPr>
            <p:nvPr/>
          </p:nvGrpSpPr>
          <p:grpSpPr bwMode="auto">
            <a:xfrm rot="-3733502" flipH="1" flipV="1">
              <a:off x="355439" y="773583"/>
              <a:ext cx="955081" cy="221466"/>
              <a:chOff x="0" y="0"/>
              <a:chExt cx="902" cy="236"/>
            </a:xfrm>
          </p:grpSpPr>
          <p:grpSp>
            <p:nvGrpSpPr>
              <p:cNvPr id="39994" name="Group 217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40000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01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02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40003" name="AutoShape 80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39995" name="Group 222"/>
              <p:cNvGrpSpPr>
                <a:grpSpLocks/>
              </p:cNvGrpSpPr>
              <p:nvPr/>
            </p:nvGrpSpPr>
            <p:grpSpPr bwMode="auto">
              <a:xfrm rot="1353540">
                <a:off x="160" y="50"/>
                <a:ext cx="742" cy="186"/>
                <a:chOff x="0" y="0"/>
                <a:chExt cx="1118" cy="279"/>
              </a:xfrm>
            </p:grpSpPr>
            <p:sp>
              <p:nvSpPr>
                <p:cNvPr id="39996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97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98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99" name="AutoShape 85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  <p:grpSp>
          <p:nvGrpSpPr>
            <p:cNvPr id="39983" name="Group 227"/>
            <p:cNvGrpSpPr>
              <a:grpSpLocks/>
            </p:cNvGrpSpPr>
            <p:nvPr/>
          </p:nvGrpSpPr>
          <p:grpSpPr bwMode="auto">
            <a:xfrm rot="-3733502" flipH="1" flipV="1">
              <a:off x="471582" y="788073"/>
              <a:ext cx="845407" cy="193673"/>
              <a:chOff x="0" y="0"/>
              <a:chExt cx="902" cy="236"/>
            </a:xfrm>
          </p:grpSpPr>
          <p:grpSp>
            <p:nvGrpSpPr>
              <p:cNvPr id="39984" name="Group 228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39990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91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92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93" name="AutoShape 91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  <p:grpSp>
            <p:nvGrpSpPr>
              <p:cNvPr id="39985" name="Group 233"/>
              <p:cNvGrpSpPr>
                <a:grpSpLocks/>
              </p:cNvGrpSpPr>
              <p:nvPr/>
            </p:nvGrpSpPr>
            <p:grpSpPr bwMode="auto">
              <a:xfrm rot="1353540">
                <a:off x="160" y="50"/>
                <a:ext cx="742" cy="186"/>
                <a:chOff x="0" y="0"/>
                <a:chExt cx="1118" cy="279"/>
              </a:xfrm>
            </p:grpSpPr>
            <p:sp>
              <p:nvSpPr>
                <p:cNvPr id="39986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85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87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1" y="-294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88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497" y="-27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9989" name="AutoShape 96"/>
                <p:cNvSpPr>
                  <a:spLocks noChangeArrowheads="1"/>
                </p:cNvSpPr>
                <p:nvPr/>
              </p:nvSpPr>
              <p:spPr bwMode="auto">
                <a:xfrm rot="6906313">
                  <a:off x="587" y="-242"/>
                  <a:ext cx="227" cy="816"/>
                </a:xfrm>
                <a:prstGeom prst="moon">
                  <a:avLst>
                    <a:gd name="adj" fmla="val 49769"/>
                  </a:avLst>
                </a:prstGeom>
                <a:solidFill>
                  <a:srgbClr val="FFFFFF">
                    <a:alpha val="3137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29890" name="Group 238"/>
          <p:cNvGrpSpPr>
            <a:grpSpLocks/>
          </p:cNvGrpSpPr>
          <p:nvPr/>
        </p:nvGrpSpPr>
        <p:grpSpPr bwMode="auto">
          <a:xfrm>
            <a:off x="2789238" y="3938588"/>
            <a:ext cx="1038225" cy="1027112"/>
            <a:chOff x="0" y="0"/>
            <a:chExt cx="709" cy="708"/>
          </a:xfrm>
        </p:grpSpPr>
        <p:sp>
          <p:nvSpPr>
            <p:cNvPr id="39977" name="Oval 61"/>
            <p:cNvSpPr>
              <a:spLocks noChangeArrowheads="1"/>
            </p:cNvSpPr>
            <p:nvPr/>
          </p:nvSpPr>
          <p:spPr bwMode="auto">
            <a:xfrm>
              <a:off x="0" y="0"/>
              <a:ext cx="709" cy="708"/>
            </a:xfrm>
            <a:prstGeom prst="ellipse">
              <a:avLst/>
            </a:prstGeom>
            <a:gradFill rotWithShape="1">
              <a:gsLst>
                <a:gs pos="0">
                  <a:srgbClr val="6BA1C5"/>
                </a:gs>
                <a:gs pos="100000">
                  <a:srgbClr val="314A5A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sz="1400">
                <a:solidFill>
                  <a:srgbClr val="FFFFFF"/>
                </a:solidFill>
                <a:latin typeface="HY헤드라인M" charset="0"/>
                <a:ea typeface="微软雅黑" pitchFamily="34" charset="-122"/>
                <a:sym typeface="HY헤드라인M" charset="0"/>
              </a:endParaRPr>
            </a:p>
          </p:txBody>
        </p:sp>
        <p:sp>
          <p:nvSpPr>
            <p:cNvPr id="39978" name="Oval 62"/>
            <p:cNvSpPr>
              <a:spLocks noChangeArrowheads="1"/>
            </p:cNvSpPr>
            <p:nvPr/>
          </p:nvSpPr>
          <p:spPr bwMode="auto">
            <a:xfrm>
              <a:off x="146" y="49"/>
              <a:ext cx="163" cy="1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29937" name="TextBox 43"/>
          <p:cNvSpPr>
            <a:spLocks noChangeArrowheads="1"/>
          </p:cNvSpPr>
          <p:nvPr/>
        </p:nvSpPr>
        <p:spPr bwMode="auto">
          <a:xfrm>
            <a:off x="2860675" y="4224338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节点</a:t>
            </a:r>
          </a:p>
          <a:p>
            <a:pPr algn="ctr"/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文献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38" name="Line 4"/>
          <p:cNvSpPr>
            <a:spLocks noChangeShapeType="1"/>
          </p:cNvSpPr>
          <p:nvPr/>
        </p:nvSpPr>
        <p:spPr bwMode="auto">
          <a:xfrm flipH="1">
            <a:off x="5568950" y="2630488"/>
            <a:ext cx="4763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39" name="Line 28"/>
          <p:cNvSpPr>
            <a:spLocks noChangeShapeType="1"/>
          </p:cNvSpPr>
          <p:nvPr/>
        </p:nvSpPr>
        <p:spPr bwMode="auto">
          <a:xfrm rot="16200000" flipH="1">
            <a:off x="7387432" y="1545431"/>
            <a:ext cx="6350" cy="3557587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40" name="矩形 502"/>
          <p:cNvSpPr>
            <a:spLocks noChangeArrowheads="1"/>
          </p:cNvSpPr>
          <p:nvPr/>
        </p:nvSpPr>
        <p:spPr bwMode="auto">
          <a:xfrm>
            <a:off x="5789613" y="2857500"/>
            <a:ext cx="877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rgbClr val="24406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知网节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41" name="TextBox 36"/>
          <p:cNvSpPr>
            <a:spLocks noChangeArrowheads="1"/>
          </p:cNvSpPr>
          <p:nvPr/>
        </p:nvSpPr>
        <p:spPr bwMode="auto">
          <a:xfrm>
            <a:off x="6072188" y="3500438"/>
            <a:ext cx="2857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4406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构建一个研究领域、重要发明或者重大发现的客观历史框架。</a:t>
            </a:r>
          </a:p>
          <a:p>
            <a:endParaRPr lang="zh-CN" altLang="en-US" sz="1400">
              <a:solidFill>
                <a:srgbClr val="24406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9942" name="TextBox 36"/>
          <p:cNvSpPr>
            <a:spLocks noChangeArrowheads="1"/>
          </p:cNvSpPr>
          <p:nvPr/>
        </p:nvSpPr>
        <p:spPr bwMode="auto">
          <a:xfrm>
            <a:off x="6643688" y="2857500"/>
            <a:ext cx="12144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24406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是发现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29943" name="TextBox 36"/>
          <p:cNvSpPr>
            <a:spLocks noChangeArrowheads="1"/>
          </p:cNvSpPr>
          <p:nvPr/>
        </p:nvSpPr>
        <p:spPr bwMode="auto">
          <a:xfrm>
            <a:off x="6072188" y="4000500"/>
            <a:ext cx="2857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4406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通过一些提出能弥补现有研究成果不足的新思想的被引论文，跟踪最新的研究热点。</a:t>
            </a:r>
          </a:p>
          <a:p>
            <a:endParaRPr lang="zh-CN" altLang="en-US" sz="1400">
              <a:solidFill>
                <a:srgbClr val="24406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9944" name="TextBox 36"/>
          <p:cNvSpPr>
            <a:spLocks noChangeArrowheads="1"/>
          </p:cNvSpPr>
          <p:nvPr/>
        </p:nvSpPr>
        <p:spPr bwMode="auto">
          <a:xfrm>
            <a:off x="6072188" y="4756150"/>
            <a:ext cx="2857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4406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别竞争对手研究进行中迫切需要的信息源。</a:t>
            </a:r>
          </a:p>
          <a:p>
            <a:endParaRPr lang="zh-CN" altLang="en-US" sz="1400">
              <a:solidFill>
                <a:srgbClr val="24406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9945" name="TextBox 36"/>
          <p:cNvSpPr>
            <a:spLocks noChangeArrowheads="1"/>
          </p:cNvSpPr>
          <p:nvPr/>
        </p:nvSpPr>
        <p:spPr bwMode="auto">
          <a:xfrm>
            <a:off x="6072188" y="5233988"/>
            <a:ext cx="2857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24406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利用一篇现有的论文作为起始点扩展读者的检索。查到谁正在引用这篇论文以及谁又在引用那些引用文献，这使读者很容易获取所有时间段上的相关论文。</a:t>
            </a:r>
          </a:p>
          <a:p>
            <a:endParaRPr lang="zh-CN" altLang="en-US" sz="1400">
              <a:solidFill>
                <a:srgbClr val="24406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045E-16 L -0.00764 -1.79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92" y="-894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2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2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2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2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2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2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2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2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500"/>
                                        <p:tgtEl>
                                          <p:spTgt spid="2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2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2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5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2" dur="5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5" dur="500"/>
                                        <p:tgtEl>
                                          <p:spTgt spid="2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ldLvl="0" animBg="1" autoUpdateAnimBg="0"/>
      <p:bldP spid="29703" grpId="0" bldLvl="0" animBg="1" autoUpdateAnimBg="0"/>
      <p:bldP spid="29704" grpId="0" bldLvl="0" animBg="1" autoUpdateAnimBg="0"/>
      <p:bldP spid="29759" grpId="0" animBg="1"/>
      <p:bldP spid="29760" grpId="0" animBg="1"/>
      <p:bldP spid="29761" grpId="0" animBg="1"/>
      <p:bldP spid="29762" grpId="0" animBg="1"/>
      <p:bldP spid="29763" grpId="0" animBg="1"/>
      <p:bldP spid="29764" grpId="0" animBg="1"/>
      <p:bldP spid="29900" grpId="0" bldLvl="0" autoUpdateAnimBg="0"/>
      <p:bldP spid="29901" grpId="0" bldLvl="0" autoUpdateAnimBg="0"/>
      <p:bldP spid="29902" grpId="0" bldLvl="0" autoUpdateAnimBg="0"/>
      <p:bldP spid="29903" grpId="0" bldLvl="0" autoUpdateAnimBg="0"/>
      <p:bldP spid="29904" grpId="0" bldLvl="0" autoUpdateAnimBg="0"/>
      <p:bldP spid="29905" grpId="0" bldLvl="0" autoUpdateAnimBg="0"/>
      <p:bldP spid="29906" grpId="0" bldLvl="0" autoUpdateAnimBg="0"/>
      <p:bldP spid="29907" grpId="0" animBg="1"/>
      <p:bldP spid="29937" grpId="0" bldLvl="0" autoUpdateAnimBg="0"/>
      <p:bldP spid="29938" grpId="0" animBg="1"/>
      <p:bldP spid="29939" grpId="0" animBg="1"/>
      <p:bldP spid="29940" grpId="0" bldLvl="0" autoUpdateAnimBg="0"/>
      <p:bldP spid="29941" grpId="0" bldLvl="0" autoUpdateAnimBg="0"/>
      <p:bldP spid="29942" grpId="0" bldLvl="0" autoUpdateAnimBg="0"/>
      <p:bldP spid="29943" grpId="0" bldLvl="0" autoUpdateAnimBg="0"/>
      <p:bldP spid="29944" grpId="0" bldLvl="0" autoUpdateAnimBg="0"/>
      <p:bldP spid="29945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3-3 </a:t>
            </a:r>
            <a:r>
              <a:rPr lang="zh-CN" altLang="en-US" smtClean="0"/>
              <a:t>基础功能：送</a:t>
            </a:r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送：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主动推送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0964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RSS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订阅</a:t>
            </a: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利用</a:t>
            </a:r>
            <a:r>
              <a:rPr lang="en-US" altLang="zh-CN" sz="1600">
                <a:ea typeface="微软雅黑" pitchFamily="34" charset="-122"/>
                <a:sym typeface="微软雅黑" pitchFamily="34" charset="-122"/>
              </a:rPr>
              <a:t>RSS</a:t>
            </a: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订阅跟踪提要信息，读者不再需要花大量时间检索。系统可按照读者希望的格式、地点、时间和方式，直接传送到他的计算机上。</a:t>
            </a:r>
          </a:p>
          <a:p>
            <a:pPr marL="342900" lvl="1">
              <a:lnSpc>
                <a:spcPct val="150000"/>
              </a:lnSpc>
            </a:pPr>
            <a:endParaRPr lang="en-US" altLang="zh-CN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357313"/>
            <a:ext cx="8266113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1714500" y="2143125"/>
            <a:ext cx="714375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0727" name="AutoShape 6"/>
          <p:cNvSpPr>
            <a:spLocks/>
          </p:cNvSpPr>
          <p:nvPr/>
        </p:nvSpPr>
        <p:spPr bwMode="auto">
          <a:xfrm>
            <a:off x="3786188" y="3714750"/>
            <a:ext cx="1500187" cy="568325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RSS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订阅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85938"/>
            <a:ext cx="82200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4"/>
          <p:cNvSpPr>
            <a:spLocks noChangeArrowheads="1"/>
          </p:cNvSpPr>
          <p:nvPr/>
        </p:nvSpPr>
        <p:spPr bwMode="auto">
          <a:xfrm>
            <a:off x="1071563" y="2214563"/>
            <a:ext cx="1000125" cy="2143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0730" name="Rectangle 4"/>
          <p:cNvSpPr>
            <a:spLocks noChangeArrowheads="1"/>
          </p:cNvSpPr>
          <p:nvPr/>
        </p:nvSpPr>
        <p:spPr bwMode="auto">
          <a:xfrm>
            <a:off x="2214563" y="2571750"/>
            <a:ext cx="6715125" cy="40005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30731" name="直接箭头连接符 37"/>
          <p:cNvCxnSpPr>
            <a:cxnSpLocks noChangeShapeType="1"/>
          </p:cNvCxnSpPr>
          <p:nvPr/>
        </p:nvCxnSpPr>
        <p:spPr bwMode="auto">
          <a:xfrm>
            <a:off x="1358900" y="2428875"/>
            <a:ext cx="784225" cy="6429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 autoUpdateAnimBg="0"/>
      <p:bldP spid="30729" grpId="0" bldLvl="0" animBg="1" autoUpdateAnimBg="0"/>
      <p:bldP spid="30730" grpId="0" bldLvl="0" animBg="1" autoUpdateAnimBg="0"/>
      <p:bldP spid="3073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3-3 </a:t>
            </a:r>
            <a:r>
              <a:rPr lang="zh-CN" altLang="en-US" smtClean="0"/>
              <a:t>基础功能：推</a:t>
            </a:r>
          </a:p>
        </p:txBody>
      </p:sp>
      <p:sp>
        <p:nvSpPr>
          <p:cNvPr id="41987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送：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主动推送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988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>
                <a:ea typeface="微软雅黑" pitchFamily="34" charset="-122"/>
                <a:sym typeface="微软雅黑" pitchFamily="34" charset="-122"/>
              </a:rPr>
              <a:t>E-mail</a:t>
            </a: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订阅</a:t>
            </a: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利用</a:t>
            </a:r>
            <a:r>
              <a:rPr lang="en-US" altLang="zh-CN" sz="1600">
                <a:ea typeface="微软雅黑" pitchFamily="34" charset="-122"/>
                <a:sym typeface="微软雅黑" pitchFamily="34" charset="-122"/>
              </a:rPr>
              <a:t>E-mail</a:t>
            </a:r>
            <a:r>
              <a:rPr lang="zh-CN" altLang="en-US" sz="1600">
                <a:ea typeface="微软雅黑" pitchFamily="34" charset="-122"/>
                <a:sym typeface="微软雅黑" pitchFamily="34" charset="-122"/>
              </a:rPr>
              <a:t>订阅跟踪提要信息，系统根据读者关注内容，订阅的期刊有新的更新、关注的文献有新的引用时，系统会定期的发送邮件或短信通知。</a:t>
            </a:r>
          </a:p>
          <a:p>
            <a:pPr marL="342900" lvl="1">
              <a:lnSpc>
                <a:spcPct val="150000"/>
              </a:lnSpc>
            </a:pPr>
            <a:endParaRPr lang="en-US" altLang="zh-CN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357313"/>
            <a:ext cx="8266113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2928938" y="2143125"/>
            <a:ext cx="714375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1751" name="AutoShape 6"/>
          <p:cNvSpPr>
            <a:spLocks/>
          </p:cNvSpPr>
          <p:nvPr/>
        </p:nvSpPr>
        <p:spPr bwMode="auto">
          <a:xfrm>
            <a:off x="4714875" y="3571875"/>
            <a:ext cx="1428750" cy="500063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E-mail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订阅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643188"/>
            <a:ext cx="59578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6"/>
          <p:cNvSpPr>
            <a:spLocks noChangeArrowheads="1"/>
          </p:cNvSpPr>
          <p:nvPr/>
        </p:nvSpPr>
        <p:spPr bwMode="auto">
          <a:xfrm>
            <a:off x="3887788" y="2549525"/>
            <a:ext cx="144462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15363" name="TextBox 7"/>
          <p:cNvSpPr>
            <a:spLocks noChangeArrowheads="1"/>
          </p:cNvSpPr>
          <p:nvPr/>
        </p:nvSpPr>
        <p:spPr bwMode="auto">
          <a:xfrm>
            <a:off x="5821363" y="3468688"/>
            <a:ext cx="249396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关于知网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产品体系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ea typeface="微软雅黑" pitchFamily="34" charset="-122"/>
              </a:rPr>
              <a:t>登陆使用方法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3-3 </a:t>
            </a:r>
            <a:r>
              <a:rPr lang="zh-CN" altLang="en-US" smtClean="0"/>
              <a:t>基础功能：推</a:t>
            </a:r>
          </a:p>
        </p:txBody>
      </p:sp>
      <p:sp>
        <p:nvSpPr>
          <p:cNvPr id="43011" name="Rectangle 14"/>
          <p:cNvSpPr>
            <a:spLocks noChangeArrowheads="1"/>
          </p:cNvSpPr>
          <p:nvPr/>
        </p:nvSpPr>
        <p:spPr bwMode="auto">
          <a:xfrm>
            <a:off x="487363" y="1000125"/>
            <a:ext cx="86566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送：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主动推送</a:t>
            </a:r>
          </a:p>
          <a:p>
            <a:endParaRPr 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14000"/>
              </a:lnSpc>
            </a:pPr>
            <a:endParaRPr lang="zh-CN" altLang="en-US" sz="2000" b="1">
              <a:solidFill>
                <a:srgbClr val="FFCC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3012" name="TextBox 11"/>
          <p:cNvSpPr>
            <a:spLocks noChangeArrowheads="1"/>
          </p:cNvSpPr>
          <p:nvPr/>
        </p:nvSpPr>
        <p:spPr bwMode="auto">
          <a:xfrm>
            <a:off x="642938" y="1357313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机构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个人馆定制</a:t>
            </a: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对于读者关注的整刊文献、单篇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多篇文献，可定制到机构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个人馆中方便查阅。</a:t>
            </a:r>
          </a:p>
          <a:p>
            <a:pPr marL="342900" lvl="1">
              <a:lnSpc>
                <a:spcPct val="15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对于读者关注的检索主题，可将检索表达式定制到机构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个人馆中，系统实现定时定题推送最新动态。</a:t>
            </a:r>
            <a:endParaRPr lang="en-US">
              <a:ea typeface="微软雅黑" pitchFamily="34" charset="-122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357313"/>
            <a:ext cx="8266113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1214438" y="2143125"/>
            <a:ext cx="714375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775" name="AutoShape 6"/>
          <p:cNvSpPr>
            <a:spLocks/>
          </p:cNvSpPr>
          <p:nvPr/>
        </p:nvSpPr>
        <p:spPr bwMode="auto">
          <a:xfrm>
            <a:off x="3143250" y="3500438"/>
            <a:ext cx="1428750" cy="500062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整刊文献定制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85994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2857500" y="1857375"/>
            <a:ext cx="857250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778" name="AutoShape 6"/>
          <p:cNvSpPr>
            <a:spLocks/>
          </p:cNvSpPr>
          <p:nvPr/>
        </p:nvSpPr>
        <p:spPr bwMode="auto">
          <a:xfrm>
            <a:off x="4857750" y="3429000"/>
            <a:ext cx="1500188" cy="568325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28028"/>
              <a:gd name="adj5" fmla="val -200796"/>
              <a:gd name="adj6" fmla="val -9705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多篇文献定制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27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357313"/>
            <a:ext cx="8643938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3"/>
          <p:cNvSpPr>
            <a:spLocks noChangeArrowheads="1"/>
          </p:cNvSpPr>
          <p:nvPr/>
        </p:nvSpPr>
        <p:spPr bwMode="auto">
          <a:xfrm>
            <a:off x="5929313" y="2500313"/>
            <a:ext cx="1000125" cy="428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781" name="AutoShape 6"/>
          <p:cNvSpPr>
            <a:spLocks/>
          </p:cNvSpPr>
          <p:nvPr/>
        </p:nvSpPr>
        <p:spPr bwMode="auto">
          <a:xfrm>
            <a:off x="7429500" y="4357688"/>
            <a:ext cx="1500188" cy="568325"/>
          </a:xfrm>
          <a:prstGeom prst="borderCallout2">
            <a:avLst>
              <a:gd name="adj1" fmla="val 35088"/>
              <a:gd name="adj2" fmla="val -8556"/>
              <a:gd name="adj3" fmla="val 35088"/>
              <a:gd name="adj4" fmla="val -52199"/>
              <a:gd name="adj5" fmla="val -245204"/>
              <a:gd name="adj6" fmla="val -70782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按检索表达式定制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2214563" y="1928813"/>
            <a:ext cx="3500437" cy="5000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32783" name="直接箭头连接符 17"/>
          <p:cNvCxnSpPr>
            <a:cxnSpLocks noChangeShapeType="1"/>
          </p:cNvCxnSpPr>
          <p:nvPr/>
        </p:nvCxnSpPr>
        <p:spPr bwMode="auto">
          <a:xfrm>
            <a:off x="5000625" y="2143125"/>
            <a:ext cx="857250" cy="4984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ldLvl="0" animBg="1" autoUpdateAnimBg="0"/>
      <p:bldP spid="32777" grpId="0" bldLvl="0" animBg="1" autoUpdateAnimBg="0"/>
      <p:bldP spid="32780" grpId="0" bldLvl="0" animBg="1" autoUpdateAnimBg="0"/>
      <p:bldP spid="32782" grpId="0" bldLvl="0" animBg="1" autoUpdateAnimBg="0"/>
      <p:bldP spid="3278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7"/>
          <p:cNvSpPr>
            <a:spLocks noChangeArrowheads="1"/>
          </p:cNvSpPr>
          <p:nvPr/>
        </p:nvSpPr>
        <p:spPr bwMode="auto">
          <a:xfrm>
            <a:off x="4427538" y="3468688"/>
            <a:ext cx="41767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如何利用总库平台辅助教学内容开发？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、教学内容与行业规范的对接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、知识概念的深度解析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、教学图片的快速获取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、新技术新工艺的准确获取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r>
              <a:rPr lang="zh-CN" altLang="en-US" b="1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、教学案例、教学设计的参考借鉴</a:t>
            </a:r>
            <a:endParaRPr lang="en-US"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BAD774B-F0A6-4C59-8D2C-D469903C6464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5059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zh-CN" altLang="en-US" smtClean="0"/>
              <a:t>建筑工程技术专业</a:t>
            </a:r>
            <a:r>
              <a:rPr lang="en-US" altLang="zh-CN" smtClean="0"/>
              <a:t>《</a:t>
            </a:r>
            <a:r>
              <a:rPr lang="zh-CN" altLang="en-US" smtClean="0"/>
              <a:t>混凝土结构工程</a:t>
            </a:r>
            <a:r>
              <a:rPr lang="en-US" altLang="zh-CN" smtClean="0"/>
              <a:t>》</a:t>
            </a:r>
            <a:r>
              <a:rPr lang="zh-CN" altLang="en-US" smtClean="0"/>
              <a:t>课程内容开发</a:t>
            </a:r>
          </a:p>
        </p:txBody>
      </p:sp>
      <p:sp>
        <p:nvSpPr>
          <p:cNvPr id="45060" name="标题 1"/>
          <p:cNvSpPr>
            <a:spLocks noChangeArrowheads="1"/>
          </p:cNvSpPr>
          <p:nvPr/>
        </p:nvSpPr>
        <p:spPr bwMode="auto">
          <a:xfrm>
            <a:off x="466725" y="1085850"/>
            <a:ext cx="82296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720725">
              <a:lnSpc>
                <a:spcPct val="150000"/>
              </a:lnSpc>
            </a:pPr>
            <a:r>
              <a:rPr lang="en-US" altLang="zh-CN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r>
              <a:rPr lang="zh-CN" altLang="en-US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、教学内容与行业规范的对接</a:t>
            </a:r>
          </a:p>
          <a:p>
            <a:pPr indent="720725">
              <a:lnSpc>
                <a:spcPct val="150000"/>
              </a:lnSpc>
            </a:pPr>
            <a:r>
              <a:rPr lang="zh-CN" altLang="en-US" sz="2000" b="1">
                <a:solidFill>
                  <a:srgbClr val="262626"/>
                </a:solidFill>
                <a:latin typeface="仿宋" pitchFamily="49" charset="-122"/>
                <a:ea typeface="仿宋" pitchFamily="49" charset="-122"/>
                <a:sym typeface="仿宋" pitchFamily="49" charset="-122"/>
              </a:rPr>
              <a:t>国家标准、行业标准</a:t>
            </a:r>
          </a:p>
          <a:p>
            <a:pPr indent="720725">
              <a:lnSpc>
                <a:spcPct val="150000"/>
              </a:lnSpc>
            </a:pPr>
            <a:r>
              <a:rPr lang="en-US" altLang="zh-CN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、知识内容的深度解析</a:t>
            </a:r>
          </a:p>
          <a:p>
            <a:pPr indent="720725">
              <a:lnSpc>
                <a:spcPct val="150000"/>
              </a:lnSpc>
            </a:pPr>
            <a:r>
              <a:rPr lang="zh-CN" altLang="en-US" sz="2000" b="1">
                <a:solidFill>
                  <a:srgbClr val="262626"/>
                </a:solidFill>
                <a:latin typeface="仿宋" pitchFamily="49" charset="-122"/>
                <a:ea typeface="仿宋" pitchFamily="49" charset="-122"/>
                <a:sym typeface="仿宋" pitchFamily="49" charset="-122"/>
              </a:rPr>
              <a:t>规范术语、工具书</a:t>
            </a:r>
          </a:p>
          <a:p>
            <a:pPr indent="720725">
              <a:lnSpc>
                <a:spcPct val="150000"/>
              </a:lnSpc>
            </a:pPr>
            <a:r>
              <a:rPr lang="en-US" altLang="zh-CN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、教学图片的快速获取</a:t>
            </a:r>
          </a:p>
          <a:p>
            <a:pPr indent="720725">
              <a:lnSpc>
                <a:spcPct val="150000"/>
              </a:lnSpc>
            </a:pPr>
            <a:r>
              <a:rPr lang="zh-CN" altLang="en-US" sz="2000" b="1">
                <a:solidFill>
                  <a:srgbClr val="262626"/>
                </a:solidFill>
                <a:latin typeface="仿宋" pitchFamily="49" charset="-122"/>
                <a:ea typeface="仿宋" pitchFamily="49" charset="-122"/>
                <a:sym typeface="仿宋" pitchFamily="49" charset="-122"/>
              </a:rPr>
              <a:t>图片搜索</a:t>
            </a:r>
          </a:p>
          <a:p>
            <a:pPr indent="720725">
              <a:lnSpc>
                <a:spcPct val="150000"/>
              </a:lnSpc>
            </a:pPr>
            <a:r>
              <a:rPr lang="en-US" altLang="zh-CN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、新技术新工艺的准确获取</a:t>
            </a:r>
          </a:p>
          <a:p>
            <a:pPr indent="720725">
              <a:lnSpc>
                <a:spcPct val="150000"/>
              </a:lnSpc>
            </a:pPr>
            <a:r>
              <a:rPr lang="zh-CN" altLang="en-US" sz="2000" b="1">
                <a:solidFill>
                  <a:srgbClr val="262626"/>
                </a:solidFill>
                <a:latin typeface="仿宋" pitchFamily="49" charset="-122"/>
                <a:ea typeface="仿宋" pitchFamily="49" charset="-122"/>
                <a:sym typeface="仿宋" pitchFamily="49" charset="-122"/>
              </a:rPr>
              <a:t>期刊导航、优先出版、学科导航</a:t>
            </a:r>
          </a:p>
          <a:p>
            <a:pPr indent="720725">
              <a:lnSpc>
                <a:spcPct val="150000"/>
              </a:lnSpc>
            </a:pPr>
            <a:r>
              <a:rPr lang="en-US" altLang="zh-CN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r>
              <a:rPr lang="zh-CN" altLang="en-US" sz="2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、教学案例、教学设计的参考借鉴</a:t>
            </a:r>
          </a:p>
          <a:p>
            <a:pPr indent="720725">
              <a:lnSpc>
                <a:spcPct val="150000"/>
              </a:lnSpc>
            </a:pPr>
            <a:r>
              <a:rPr lang="zh-CN" altLang="en-US" sz="2000" b="1">
                <a:solidFill>
                  <a:srgbClr val="262626"/>
                </a:solidFill>
                <a:latin typeface="仿宋" pitchFamily="49" charset="-122"/>
                <a:ea typeface="仿宋" pitchFamily="49" charset="-122"/>
                <a:sym typeface="仿宋" pitchFamily="49" charset="-122"/>
              </a:rPr>
              <a:t>标准检索</a:t>
            </a:r>
          </a:p>
          <a:p>
            <a:pPr indent="720725"/>
            <a:endParaRPr lang="en-US" altLang="zh-CN"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8E8F1960-B852-449D-9DA3-BBE372C0E577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6083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zh-CN" altLang="en-US" smtClean="0"/>
              <a:t>4</a:t>
            </a:r>
            <a:r>
              <a:rPr lang="en-US" altLang="zh-CN" smtClean="0"/>
              <a:t>-1    </a:t>
            </a:r>
            <a:r>
              <a:rPr lang="zh-CN" altLang="en-US" smtClean="0"/>
              <a:t>国标行标中关于钢骨混凝土技术的规定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41400"/>
            <a:ext cx="74295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2051050" y="2276475"/>
            <a:ext cx="1584325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5846" name="AutoShape 6"/>
          <p:cNvSpPr>
            <a:spLocks/>
          </p:cNvSpPr>
          <p:nvPr/>
        </p:nvSpPr>
        <p:spPr bwMode="auto">
          <a:xfrm>
            <a:off x="5064125" y="2987675"/>
            <a:ext cx="3179763" cy="641350"/>
          </a:xfrm>
          <a:prstGeom prst="borderCallout2">
            <a:avLst>
              <a:gd name="adj1" fmla="val 40005"/>
              <a:gd name="adj2" fmla="val 356"/>
              <a:gd name="adj3" fmla="val 35088"/>
              <a:gd name="adj4" fmla="val -28028"/>
              <a:gd name="adj5" fmla="val -38153"/>
              <a:gd name="adj6" fmla="val -44944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钢筋混凝土相关的国家标准。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5861050" y="4292600"/>
            <a:ext cx="1158875" cy="2016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5848" name="AutoShape 6"/>
          <p:cNvSpPr>
            <a:spLocks/>
          </p:cNvSpPr>
          <p:nvPr/>
        </p:nvSpPr>
        <p:spPr bwMode="auto">
          <a:xfrm>
            <a:off x="2165350" y="5745163"/>
            <a:ext cx="2767013" cy="641350"/>
          </a:xfrm>
          <a:prstGeom prst="borderCallout2">
            <a:avLst>
              <a:gd name="adj1" fmla="val 35088"/>
              <a:gd name="adj2" fmla="val 100472"/>
              <a:gd name="adj3" fmla="val 37546"/>
              <a:gd name="adj4" fmla="val 115199"/>
              <a:gd name="adj5" fmla="val -129134"/>
              <a:gd name="adj6" fmla="val 13248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标准的状态信息。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90613"/>
            <a:ext cx="7458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3"/>
          <p:cNvSpPr>
            <a:spLocks noChangeArrowheads="1"/>
          </p:cNvSpPr>
          <p:nvPr/>
        </p:nvSpPr>
        <p:spPr bwMode="auto">
          <a:xfrm>
            <a:off x="2051050" y="2878138"/>
            <a:ext cx="15843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5851" name="AutoShape 6"/>
          <p:cNvSpPr>
            <a:spLocks/>
          </p:cNvSpPr>
          <p:nvPr/>
        </p:nvSpPr>
        <p:spPr bwMode="auto">
          <a:xfrm>
            <a:off x="5076825" y="3292475"/>
            <a:ext cx="3179763" cy="641350"/>
          </a:xfrm>
          <a:prstGeom prst="borderCallout2">
            <a:avLst>
              <a:gd name="adj1" fmla="val 40005"/>
              <a:gd name="adj2" fmla="val 356"/>
              <a:gd name="adj3" fmla="val 35088"/>
              <a:gd name="adj4" fmla="val -28028"/>
              <a:gd name="adj5" fmla="val -38153"/>
              <a:gd name="adj6" fmla="val -44944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混凝土技术的行业标准。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5852" name="Rectangle 3"/>
          <p:cNvSpPr>
            <a:spLocks noChangeArrowheads="1"/>
          </p:cNvSpPr>
          <p:nvPr/>
        </p:nvSpPr>
        <p:spPr bwMode="auto">
          <a:xfrm>
            <a:off x="1103313" y="5686425"/>
            <a:ext cx="15843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5853" name="AutoShape 6"/>
          <p:cNvSpPr>
            <a:spLocks/>
          </p:cNvSpPr>
          <p:nvPr/>
        </p:nvSpPr>
        <p:spPr bwMode="auto">
          <a:xfrm>
            <a:off x="4127500" y="5589588"/>
            <a:ext cx="3181350" cy="641350"/>
          </a:xfrm>
          <a:prstGeom prst="borderCallout2">
            <a:avLst>
              <a:gd name="adj1" fmla="val 40005"/>
              <a:gd name="adj2" fmla="val 356"/>
              <a:gd name="adj3" fmla="val 35088"/>
              <a:gd name="adj4" fmla="val -28028"/>
              <a:gd name="adj5" fmla="val 35606"/>
              <a:gd name="adj6" fmla="val -46926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钢骨混凝土结构技术规程</a:t>
            </a:r>
            <a:r>
              <a:rPr lang="en-US" altLang="zh-CN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》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58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052513"/>
            <a:ext cx="69151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2275" y="1174750"/>
            <a:ext cx="58578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Rectangle 3"/>
          <p:cNvSpPr>
            <a:spLocks noChangeArrowheads="1"/>
          </p:cNvSpPr>
          <p:nvPr/>
        </p:nvSpPr>
        <p:spPr bwMode="auto">
          <a:xfrm>
            <a:off x="4276725" y="1700213"/>
            <a:ext cx="317500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5857" name="AutoShape 6"/>
          <p:cNvSpPr>
            <a:spLocks/>
          </p:cNvSpPr>
          <p:nvPr/>
        </p:nvSpPr>
        <p:spPr bwMode="auto">
          <a:xfrm>
            <a:off x="971550" y="2924175"/>
            <a:ext cx="4392613" cy="641350"/>
          </a:xfrm>
          <a:prstGeom prst="borderCallout2">
            <a:avLst>
              <a:gd name="adj1" fmla="val 35088"/>
              <a:gd name="adj2" fmla="val 100472"/>
              <a:gd name="adj3" fmla="val 37546"/>
              <a:gd name="adj4" fmla="val 115199"/>
              <a:gd name="adj5" fmla="val -129134"/>
              <a:gd name="adj6" fmla="val 132481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“钢筋混凝土核心筒（剪力墙）结构”是一项重要的教学内容。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3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03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ldLvl="0" animBg="1" autoUpdateAnimBg="0"/>
      <p:bldP spid="35845" grpId="1" bldLvl="0" animBg="1" autoUpdateAnimBg="0"/>
      <p:bldP spid="35846" grpId="0" bldLvl="0" animBg="1" autoUpdateAnimBg="0"/>
      <p:bldP spid="35847" grpId="0" bldLvl="0" animBg="1" autoUpdateAnimBg="0"/>
      <p:bldP spid="35847" grpId="1" bldLvl="0" animBg="1" autoUpdateAnimBg="0"/>
      <p:bldP spid="35848" grpId="0" bldLvl="0" animBg="1" autoUpdateAnimBg="0"/>
      <p:bldP spid="35850" grpId="0" bldLvl="0" animBg="1" autoUpdateAnimBg="0"/>
      <p:bldP spid="35850" grpId="1" bldLvl="0" animBg="1" autoUpdateAnimBg="0"/>
      <p:bldP spid="35851" grpId="0" bldLvl="0" animBg="1" autoUpdateAnimBg="0"/>
      <p:bldP spid="35852" grpId="0" bldLvl="0" animBg="1" autoUpdateAnimBg="0"/>
      <p:bldP spid="35852" grpId="1" bldLvl="0" animBg="1" autoUpdateAnimBg="0"/>
      <p:bldP spid="35853" grpId="0" bldLvl="0" animBg="1" autoUpdateAnimBg="0"/>
      <p:bldP spid="35856" grpId="0" bldLvl="0" animBg="1" autoUpdateAnimBg="0"/>
      <p:bldP spid="35856" grpId="1" bldLvl="0" animBg="1" autoUpdateAnimBg="0"/>
      <p:bldP spid="35857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8E4ED4FC-0F97-4AB0-B067-7F5F28A3A1EF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7107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zh-CN" altLang="en-US" smtClean="0"/>
              <a:t>4</a:t>
            </a:r>
            <a:r>
              <a:rPr lang="en-US" altLang="zh-CN" smtClean="0"/>
              <a:t>-2  </a:t>
            </a:r>
            <a:r>
              <a:rPr lang="zh-CN" altLang="en-US" smtClean="0"/>
              <a:t>关于“剪力墙”知识内容的深度解析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89025"/>
            <a:ext cx="7534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2614613" y="2878138"/>
            <a:ext cx="15843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5638800" y="3292475"/>
            <a:ext cx="3181350" cy="641350"/>
          </a:xfrm>
          <a:prstGeom prst="borderCallout2">
            <a:avLst>
              <a:gd name="adj1" fmla="val 40005"/>
              <a:gd name="adj2" fmla="val 356"/>
              <a:gd name="adj3" fmla="val 35088"/>
              <a:gd name="adj4" fmla="val -28028"/>
              <a:gd name="adj5" fmla="val -38153"/>
              <a:gd name="adj6" fmla="val -44944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规范术语库中的解释。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1052513"/>
            <a:ext cx="74390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3"/>
          <p:cNvSpPr>
            <a:spLocks noChangeArrowheads="1"/>
          </p:cNvSpPr>
          <p:nvPr/>
        </p:nvSpPr>
        <p:spPr bwMode="auto">
          <a:xfrm>
            <a:off x="1822450" y="1700213"/>
            <a:ext cx="15843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873" name="AutoShape 6"/>
          <p:cNvSpPr>
            <a:spLocks/>
          </p:cNvSpPr>
          <p:nvPr/>
        </p:nvSpPr>
        <p:spPr bwMode="auto">
          <a:xfrm>
            <a:off x="4848225" y="2114550"/>
            <a:ext cx="3179763" cy="641350"/>
          </a:xfrm>
          <a:prstGeom prst="borderCallout2">
            <a:avLst>
              <a:gd name="adj1" fmla="val 40005"/>
              <a:gd name="adj2" fmla="val 356"/>
              <a:gd name="adj3" fmla="val 35088"/>
              <a:gd name="adj4" fmla="val -28028"/>
              <a:gd name="adj5" fmla="val -38153"/>
              <a:gd name="adj6" fmla="val -44944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工具书中的解释。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88" y="1052513"/>
            <a:ext cx="73533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3"/>
          <p:cNvSpPr>
            <a:spLocks noChangeArrowheads="1"/>
          </p:cNvSpPr>
          <p:nvPr/>
        </p:nvSpPr>
        <p:spPr bwMode="auto">
          <a:xfrm>
            <a:off x="5422900" y="1052513"/>
            <a:ext cx="15843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876" name="AutoShape 6"/>
          <p:cNvSpPr>
            <a:spLocks/>
          </p:cNvSpPr>
          <p:nvPr/>
        </p:nvSpPr>
        <p:spPr bwMode="auto">
          <a:xfrm>
            <a:off x="5795963" y="2314575"/>
            <a:ext cx="3181350" cy="641350"/>
          </a:xfrm>
          <a:prstGeom prst="borderCallout2">
            <a:avLst>
              <a:gd name="adj1" fmla="val 40005"/>
              <a:gd name="adj2" fmla="val 356"/>
              <a:gd name="adj3" fmla="val 35088"/>
              <a:gd name="adj4" fmla="val -28028"/>
              <a:gd name="adj5" fmla="val -168477"/>
              <a:gd name="adj6" fmla="val 648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混凝土的工具书手册。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6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1366838"/>
            <a:ext cx="78962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3"/>
          <p:cNvSpPr>
            <a:spLocks noChangeArrowheads="1"/>
          </p:cNvSpPr>
          <p:nvPr/>
        </p:nvSpPr>
        <p:spPr bwMode="auto">
          <a:xfrm>
            <a:off x="1779588" y="1716088"/>
            <a:ext cx="15843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879" name="Rectangle 3"/>
          <p:cNvSpPr>
            <a:spLocks noChangeArrowheads="1"/>
          </p:cNvSpPr>
          <p:nvPr/>
        </p:nvSpPr>
        <p:spPr bwMode="auto">
          <a:xfrm>
            <a:off x="582613" y="2597150"/>
            <a:ext cx="1916112" cy="260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880" name="Rectangle 3"/>
          <p:cNvSpPr>
            <a:spLocks noChangeArrowheads="1"/>
          </p:cNvSpPr>
          <p:nvPr/>
        </p:nvSpPr>
        <p:spPr bwMode="auto">
          <a:xfrm>
            <a:off x="6053138" y="1673225"/>
            <a:ext cx="812800" cy="3159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881" name="直接连接符 6"/>
          <p:cNvSpPr>
            <a:spLocks noChangeShapeType="1"/>
          </p:cNvSpPr>
          <p:nvPr/>
        </p:nvSpPr>
        <p:spPr bwMode="auto">
          <a:xfrm>
            <a:off x="3363913" y="1968500"/>
            <a:ext cx="1136650" cy="1244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2" name="直接连接符 12"/>
          <p:cNvSpPr>
            <a:spLocks noChangeShapeType="1"/>
          </p:cNvSpPr>
          <p:nvPr/>
        </p:nvSpPr>
        <p:spPr bwMode="auto">
          <a:xfrm>
            <a:off x="2571750" y="2857500"/>
            <a:ext cx="1928813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3" name="直接连接符 19"/>
          <p:cNvSpPr>
            <a:spLocks noChangeShapeType="1"/>
          </p:cNvSpPr>
          <p:nvPr/>
        </p:nvSpPr>
        <p:spPr bwMode="auto">
          <a:xfrm flipH="1">
            <a:off x="4716463" y="1989138"/>
            <a:ext cx="1336675" cy="1223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4" name="TextBox 20"/>
          <p:cNvSpPr>
            <a:spLocks noChangeArrowheads="1"/>
          </p:cNvSpPr>
          <p:nvPr/>
        </p:nvSpPr>
        <p:spPr bwMode="auto">
          <a:xfrm>
            <a:off x="4427538" y="3140075"/>
            <a:ext cx="2952750" cy="9239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微软雅黑" pitchFamily="34" charset="-122"/>
                <a:sym typeface="微软雅黑" pitchFamily="34" charset="-122"/>
              </a:rPr>
              <a:t>在</a:t>
            </a:r>
            <a:r>
              <a:rPr lang="en-US" altLang="zh-CN"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>
                <a:ea typeface="微软雅黑" pitchFamily="34" charset="-122"/>
                <a:sym typeface="微软雅黑" pitchFamily="34" charset="-122"/>
              </a:rPr>
              <a:t>建筑钢结构设计手册</a:t>
            </a:r>
            <a:r>
              <a:rPr lang="en-US" altLang="zh-CN"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>
                <a:ea typeface="微软雅黑" pitchFamily="34" charset="-122"/>
                <a:sym typeface="微软雅黑" pitchFamily="34" charset="-122"/>
              </a:rPr>
              <a:t>内获取到关于剪力墙内容的详细阐述。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688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100138"/>
            <a:ext cx="68484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4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4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0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ldLvl="0" animBg="1" autoUpdateAnimBg="0"/>
      <p:bldP spid="36869" grpId="1" bldLvl="0" animBg="1" autoUpdateAnimBg="0"/>
      <p:bldP spid="36870" grpId="0" bldLvl="0" animBg="1" autoUpdateAnimBg="0"/>
      <p:bldP spid="36872" grpId="0" bldLvl="0" animBg="1" autoUpdateAnimBg="0"/>
      <p:bldP spid="36872" grpId="1" bldLvl="0" animBg="1" autoUpdateAnimBg="0"/>
      <p:bldP spid="36873" grpId="0" bldLvl="0" animBg="1" autoUpdateAnimBg="0"/>
      <p:bldP spid="36875" grpId="0" bldLvl="0" animBg="1" autoUpdateAnimBg="0"/>
      <p:bldP spid="36875" grpId="1" bldLvl="0" animBg="1" autoUpdateAnimBg="0"/>
      <p:bldP spid="36876" grpId="0" bldLvl="0" animBg="1" autoUpdateAnimBg="0"/>
      <p:bldP spid="36878" grpId="0" bldLvl="0" animBg="1" autoUpdateAnimBg="0"/>
      <p:bldP spid="36878" grpId="1" bldLvl="0" animBg="1" autoUpdateAnimBg="0"/>
      <p:bldP spid="36879" grpId="0" bldLvl="0" animBg="1" autoUpdateAnimBg="0"/>
      <p:bldP spid="36879" grpId="1" bldLvl="0" animBg="1" autoUpdateAnimBg="0"/>
      <p:bldP spid="36880" grpId="0" bldLvl="0" animBg="1" autoUpdateAnimBg="0"/>
      <p:bldP spid="36880" grpId="1" bldLvl="0" animBg="1" autoUpdateAnimBg="0"/>
      <p:bldP spid="36881" grpId="0" animBg="1"/>
      <p:bldP spid="36881" grpId="1" animBg="1"/>
      <p:bldP spid="36882" grpId="0" animBg="1"/>
      <p:bldP spid="36882" grpId="1" animBg="1"/>
      <p:bldP spid="36883" grpId="0" animBg="1"/>
      <p:bldP spid="36883" grpId="1" animBg="1"/>
      <p:bldP spid="36884" grpId="0" bldLvl="0" animBg="1" autoUpdateAnimBg="0"/>
      <p:bldP spid="36884" grpId="1" bldLvl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C7B01213-EE4F-4B9F-B2D0-F7436568676F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813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zh-CN" altLang="en-US" smtClean="0"/>
              <a:t>4</a:t>
            </a:r>
            <a:r>
              <a:rPr lang="en-US" altLang="zh-CN" smtClean="0"/>
              <a:t>-3  </a:t>
            </a:r>
            <a:r>
              <a:rPr lang="zh-CN" altLang="en-US" smtClean="0"/>
              <a:t>关于“剪力墙”教学图片的快速获取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001713"/>
            <a:ext cx="71405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2987675" y="1752600"/>
            <a:ext cx="345598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820738" y="3573463"/>
            <a:ext cx="1662112" cy="2808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7895" name="TextBox 10"/>
          <p:cNvSpPr>
            <a:spLocks noChangeArrowheads="1"/>
          </p:cNvSpPr>
          <p:nvPr/>
        </p:nvSpPr>
        <p:spPr bwMode="auto">
          <a:xfrm>
            <a:off x="4968875" y="2162175"/>
            <a:ext cx="2951163" cy="3698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微软雅黑" pitchFamily="34" charset="-122"/>
                <a:sym typeface="微软雅黑" pitchFamily="34" charset="-122"/>
              </a:rPr>
              <a:t>关于剪力墙的各种图片。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ldLvl="0" animBg="1" autoUpdateAnimBg="0"/>
      <p:bldP spid="37894" grpId="0" bldLvl="0" animBg="1" autoUpdateAnimBg="0"/>
      <p:bldP spid="37895" grpId="0" bldLvl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78760ABC-50FC-4E28-85B5-68543A47DBEF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9155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zh-CN" altLang="en-US" smtClean="0"/>
              <a:t>4</a:t>
            </a:r>
            <a:r>
              <a:rPr lang="en-US" altLang="zh-CN" smtClean="0"/>
              <a:t>-4   </a:t>
            </a:r>
            <a:r>
              <a:rPr lang="zh-CN" altLang="en-US" smtClean="0"/>
              <a:t>关于钢筋混凝土的最新技术进展</a:t>
            </a:r>
            <a:r>
              <a:rPr lang="en-US" smtClean="0"/>
              <a:t> </a:t>
            </a:r>
            <a:endParaRPr lang="zh-CN" alt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7620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2727325" y="1079500"/>
            <a:ext cx="15843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77549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6"/>
          <p:cNvSpPr>
            <a:spLocks/>
          </p:cNvSpPr>
          <p:nvPr/>
        </p:nvSpPr>
        <p:spPr bwMode="auto">
          <a:xfrm>
            <a:off x="3708400" y="5084763"/>
            <a:ext cx="4306888" cy="1152525"/>
          </a:xfrm>
          <a:prstGeom prst="borderCallout2">
            <a:avLst>
              <a:gd name="adj1" fmla="val 40005"/>
              <a:gd name="adj2" fmla="val 356"/>
              <a:gd name="adj3" fmla="val 35088"/>
              <a:gd name="adj4" fmla="val -28028"/>
              <a:gd name="adj5" fmla="val -119889"/>
              <a:gd name="adj6" fmla="val -48745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期刊导航</a:t>
            </a:r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：快速获取到混凝土相关的刊物，浏览各刊期内容可获得该领域的最近进展。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052513"/>
            <a:ext cx="7353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ectangle 3"/>
          <p:cNvSpPr>
            <a:spLocks noChangeArrowheads="1"/>
          </p:cNvSpPr>
          <p:nvPr/>
        </p:nvSpPr>
        <p:spPr bwMode="auto">
          <a:xfrm>
            <a:off x="1111250" y="1700213"/>
            <a:ext cx="410845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922" name="AutoShape 6"/>
          <p:cNvSpPr>
            <a:spLocks/>
          </p:cNvSpPr>
          <p:nvPr/>
        </p:nvSpPr>
        <p:spPr bwMode="auto">
          <a:xfrm>
            <a:off x="3708400" y="3860800"/>
            <a:ext cx="4306888" cy="1152525"/>
          </a:xfrm>
          <a:prstGeom prst="borderCallout2">
            <a:avLst>
              <a:gd name="adj1" fmla="val 40005"/>
              <a:gd name="adj2" fmla="val 356"/>
              <a:gd name="adj3" fmla="val 36269"/>
              <a:gd name="adj4" fmla="val -13139"/>
              <a:gd name="adj5" fmla="val -138843"/>
              <a:gd name="adj6" fmla="val -17694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优先出版</a:t>
            </a:r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：将检索结果限定在有限出版文献，能在市面上还没有改期纸本刊的时候提前获取。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8923" name="Rectangle 3"/>
          <p:cNvSpPr>
            <a:spLocks noChangeArrowheads="1"/>
          </p:cNvSpPr>
          <p:nvPr/>
        </p:nvSpPr>
        <p:spPr bwMode="auto">
          <a:xfrm>
            <a:off x="2543175" y="2003425"/>
            <a:ext cx="13081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89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25" y="1079500"/>
            <a:ext cx="2143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Rectangle 3"/>
          <p:cNvSpPr>
            <a:spLocks noChangeArrowheads="1"/>
          </p:cNvSpPr>
          <p:nvPr/>
        </p:nvSpPr>
        <p:spPr bwMode="auto">
          <a:xfrm>
            <a:off x="682625" y="1989138"/>
            <a:ext cx="144145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926" name="虚尾箭头 3"/>
          <p:cNvSpPr>
            <a:spLocks/>
          </p:cNvSpPr>
          <p:nvPr/>
        </p:nvSpPr>
        <p:spPr bwMode="auto">
          <a:xfrm>
            <a:off x="2554288" y="1917700"/>
            <a:ext cx="793750" cy="785813"/>
          </a:xfrm>
          <a:custGeom>
            <a:avLst/>
            <a:gdLst>
              <a:gd name="T0" fmla="*/ 10904 w 21600"/>
              <a:gd name="T1" fmla="*/ 0 h 21600"/>
              <a:gd name="T2" fmla="*/ 10904 w 21600"/>
              <a:gd name="T3" fmla="*/ 5400 h 21600"/>
              <a:gd name="T4" fmla="*/ 3375 w 21600"/>
              <a:gd name="T5" fmla="*/ 5400 h 21600"/>
              <a:gd name="T6" fmla="*/ 3375 w 21600"/>
              <a:gd name="T7" fmla="*/ 16200 h 21600"/>
              <a:gd name="T8" fmla="*/ 10904 w 21600"/>
              <a:gd name="T9" fmla="*/ 16200 h 21600"/>
              <a:gd name="T10" fmla="*/ 10904 w 21600"/>
              <a:gd name="T11" fmla="*/ 21600 h 21600"/>
              <a:gd name="T12" fmla="*/ 21600 w 21600"/>
              <a:gd name="T13" fmla="*/ 10800 h 21600"/>
              <a:gd name="T14" fmla="*/ 10904 w 21600"/>
              <a:gd name="T15" fmla="*/ 0 h 21600"/>
              <a:gd name="T16" fmla="*/ 1350 w 21600"/>
              <a:gd name="T17" fmla="*/ 5400 h 21600"/>
              <a:gd name="T18" fmla="*/ 1350 w 21600"/>
              <a:gd name="T19" fmla="*/ 16200 h 21600"/>
              <a:gd name="T20" fmla="*/ 2700 w 21600"/>
              <a:gd name="T21" fmla="*/ 16200 h 21600"/>
              <a:gd name="T22" fmla="*/ 2700 w 21600"/>
              <a:gd name="T23" fmla="*/ 5400 h 21600"/>
              <a:gd name="T24" fmla="*/ 1350 w 21600"/>
              <a:gd name="T25" fmla="*/ 5400 h 21600"/>
              <a:gd name="T26" fmla="*/ 0 w 21600"/>
              <a:gd name="T27" fmla="*/ 5400 h 21600"/>
              <a:gd name="T28" fmla="*/ 0 w 21600"/>
              <a:gd name="T29" fmla="*/ 16200 h 21600"/>
              <a:gd name="T30" fmla="*/ 675 w 21600"/>
              <a:gd name="T31" fmla="*/ 16200 h 21600"/>
              <a:gd name="T32" fmla="*/ 675 w 21600"/>
              <a:gd name="T33" fmla="*/ 5400 h 21600"/>
              <a:gd name="T34" fmla="*/ 0 w 21600"/>
              <a:gd name="T35" fmla="*/ 540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3375 w 21600"/>
              <a:gd name="T55" fmla="*/ 5400 h 21600"/>
              <a:gd name="T56" fmla="*/ 16252 w 21600"/>
              <a:gd name="T57" fmla="*/ 16200 h 216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600" h="21600">
                <a:moveTo>
                  <a:pt x="10904" y="0"/>
                </a:moveTo>
                <a:lnTo>
                  <a:pt x="10904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0904" y="16200"/>
                </a:lnTo>
                <a:lnTo>
                  <a:pt x="10904" y="21600"/>
                </a:lnTo>
                <a:lnTo>
                  <a:pt x="21600" y="10800"/>
                </a:lnTo>
                <a:lnTo>
                  <a:pt x="10904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25400" cmpd="sng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892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052513"/>
            <a:ext cx="2000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Rectangle 3"/>
          <p:cNvSpPr>
            <a:spLocks noChangeArrowheads="1"/>
          </p:cNvSpPr>
          <p:nvPr/>
        </p:nvSpPr>
        <p:spPr bwMode="auto">
          <a:xfrm>
            <a:off x="3924300" y="4413250"/>
            <a:ext cx="1439863" cy="236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929" name="AutoShape 6"/>
          <p:cNvSpPr>
            <a:spLocks/>
          </p:cNvSpPr>
          <p:nvPr/>
        </p:nvSpPr>
        <p:spPr bwMode="auto">
          <a:xfrm>
            <a:off x="3860800" y="5300663"/>
            <a:ext cx="4306888" cy="1152525"/>
          </a:xfrm>
          <a:prstGeom prst="borderCallout2">
            <a:avLst>
              <a:gd name="adj1" fmla="val 40005"/>
              <a:gd name="adj2" fmla="val 356"/>
              <a:gd name="adj3" fmla="val 36269"/>
              <a:gd name="adj4" fmla="val -13139"/>
              <a:gd name="adj5" fmla="val -55926"/>
              <a:gd name="adj6" fmla="val 10495"/>
            </a:avLst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学科导航</a:t>
            </a:r>
            <a:r>
              <a:rPr lang="zh-CN" altLang="en-US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：直接获取该学科下全部文献。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6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3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3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ldLvl="0" animBg="1" autoUpdateAnimBg="0"/>
      <p:bldP spid="38917" grpId="1" bldLvl="0" animBg="1" autoUpdateAnimBg="0"/>
      <p:bldP spid="38919" grpId="0" bldLvl="0" animBg="1" autoUpdateAnimBg="0"/>
      <p:bldP spid="38921" grpId="0" bldLvl="0" animBg="1" autoUpdateAnimBg="0"/>
      <p:bldP spid="38921" grpId="1" bldLvl="0" animBg="1" autoUpdateAnimBg="0"/>
      <p:bldP spid="38922" grpId="0" bldLvl="0" animBg="1" autoUpdateAnimBg="0"/>
      <p:bldP spid="38922" grpId="1" bldLvl="0" animBg="1" autoUpdateAnimBg="0"/>
      <p:bldP spid="38923" grpId="0" bldLvl="0" animBg="1" autoUpdateAnimBg="0"/>
      <p:bldP spid="38923" grpId="1" bldLvl="0" animBg="1" autoUpdateAnimBg="0"/>
      <p:bldP spid="38923" grpId="2" bldLvl="0" animBg="1" autoUpdateAnimBg="0"/>
      <p:bldP spid="38925" grpId="0" bldLvl="0" animBg="1" autoUpdateAnimBg="0"/>
      <p:bldP spid="38926" grpId="0" animBg="1"/>
      <p:bldP spid="38928" grpId="0" bldLvl="0" animBg="1" autoUpdateAnimBg="0"/>
      <p:bldP spid="38929" grpId="0" bldLvl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9B96911-704D-4AC3-9B6D-83F19009BF4E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0179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zh-CN" altLang="en-US" smtClean="0"/>
              <a:t>4</a:t>
            </a:r>
            <a:r>
              <a:rPr lang="en-US" altLang="zh-CN" smtClean="0"/>
              <a:t>-5   </a:t>
            </a:r>
            <a:r>
              <a:rPr lang="zh-CN" altLang="en-US" smtClean="0"/>
              <a:t>关于混凝土课程教学的思路、方法、改革及案例</a:t>
            </a:r>
            <a:r>
              <a:rPr lang="en-US" smtClean="0"/>
              <a:t>    </a:t>
            </a:r>
            <a:endParaRPr lang="zh-CN" alt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60475"/>
            <a:ext cx="865981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矩形 3"/>
          <p:cNvSpPr>
            <a:spLocks noChangeArrowheads="1"/>
          </p:cNvSpPr>
          <p:nvPr/>
        </p:nvSpPr>
        <p:spPr bwMode="auto">
          <a:xfrm>
            <a:off x="2266950" y="1268413"/>
            <a:ext cx="6048375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9942" name="TextBox 4"/>
          <p:cNvSpPr>
            <a:spLocks noChangeArrowheads="1"/>
          </p:cNvSpPr>
          <p:nvPr/>
        </p:nvSpPr>
        <p:spPr bwMode="auto">
          <a:xfrm>
            <a:off x="2266950" y="4365625"/>
            <a:ext cx="6048375" cy="368300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r>
              <a:rPr lang="zh-CN" altLang="en-US">
                <a:solidFill>
                  <a:srgbClr val="FFFFFF"/>
                </a:solidFill>
                <a:ea typeface="微软雅黑" pitchFamily="34" charset="-122"/>
              </a:rPr>
              <a:t>、选择检索方式。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9943" name="矩形 7"/>
          <p:cNvSpPr>
            <a:spLocks noChangeArrowheads="1"/>
          </p:cNvSpPr>
          <p:nvPr/>
        </p:nvSpPr>
        <p:spPr bwMode="auto">
          <a:xfrm>
            <a:off x="304800" y="1651000"/>
            <a:ext cx="1962150" cy="25701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9944" name="TextBox 8"/>
          <p:cNvSpPr>
            <a:spLocks noChangeArrowheads="1"/>
          </p:cNvSpPr>
          <p:nvPr/>
        </p:nvSpPr>
        <p:spPr bwMode="auto">
          <a:xfrm>
            <a:off x="2266950" y="4797425"/>
            <a:ext cx="6048375" cy="369888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>
                <a:solidFill>
                  <a:srgbClr val="FFFFFF"/>
                </a:solidFill>
                <a:ea typeface="微软雅黑" pitchFamily="34" charset="-122"/>
              </a:rPr>
              <a:t>、确定检索范围，默认为全部学科。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9945" name="矩形 10"/>
          <p:cNvSpPr>
            <a:spLocks noChangeArrowheads="1"/>
          </p:cNvSpPr>
          <p:nvPr/>
        </p:nvSpPr>
        <p:spPr bwMode="auto">
          <a:xfrm>
            <a:off x="2266950" y="1484313"/>
            <a:ext cx="6192838" cy="1152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9946" name="TextBox 11"/>
          <p:cNvSpPr>
            <a:spLocks noChangeArrowheads="1"/>
          </p:cNvSpPr>
          <p:nvPr/>
        </p:nvSpPr>
        <p:spPr bwMode="auto">
          <a:xfrm>
            <a:off x="2266950" y="5229225"/>
            <a:ext cx="6048375" cy="369888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>
                <a:solidFill>
                  <a:srgbClr val="FFFFFF"/>
                </a:solidFill>
                <a:ea typeface="微软雅黑" pitchFamily="34" charset="-122"/>
              </a:rPr>
              <a:t>、设置限定条件，如时间、出版来源等。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9947" name="矩形 12"/>
          <p:cNvSpPr>
            <a:spLocks noChangeArrowheads="1"/>
          </p:cNvSpPr>
          <p:nvPr/>
        </p:nvSpPr>
        <p:spPr bwMode="auto">
          <a:xfrm>
            <a:off x="2266950" y="2619375"/>
            <a:ext cx="6192838" cy="5762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9948" name="TextBox 13"/>
          <p:cNvSpPr>
            <a:spLocks noChangeArrowheads="1"/>
          </p:cNvSpPr>
          <p:nvPr/>
        </p:nvSpPr>
        <p:spPr bwMode="auto">
          <a:xfrm>
            <a:off x="2266950" y="5661025"/>
            <a:ext cx="6048375" cy="646113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>
                <a:solidFill>
                  <a:srgbClr val="FFFFFF"/>
                </a:solidFill>
                <a:ea typeface="微软雅黑" pitchFamily="34" charset="-122"/>
              </a:rPr>
              <a:t>、选择检索途径（默认为主题）、输入检索词、设定检索词之间的逻辑关系、检索结果匹配方式（精确或模糊）。</a:t>
            </a:r>
            <a:endParaRPr lang="zh-CN" altLang="en-US">
              <a:ea typeface="微软雅黑" pitchFamily="34" charset="-122"/>
            </a:endParaRPr>
          </a:p>
        </p:txBody>
      </p:sp>
      <p:pic>
        <p:nvPicPr>
          <p:cNvPr id="399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871220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矩形 16"/>
          <p:cNvSpPr>
            <a:spLocks noChangeArrowheads="1"/>
          </p:cNvSpPr>
          <p:nvPr/>
        </p:nvSpPr>
        <p:spPr bwMode="auto">
          <a:xfrm>
            <a:off x="3060700" y="1908175"/>
            <a:ext cx="5688013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9951" name="TextBox 17"/>
          <p:cNvSpPr>
            <a:spLocks noChangeArrowheads="1"/>
          </p:cNvSpPr>
          <p:nvPr/>
        </p:nvSpPr>
        <p:spPr bwMode="auto">
          <a:xfrm>
            <a:off x="2843213" y="2420938"/>
            <a:ext cx="6048375" cy="369887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ea typeface="微软雅黑" pitchFamily="34" charset="-122"/>
              </a:rPr>
              <a:t>提供多种分组及排序方式，从不同角度揭示资源。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39952" name="矩形 18"/>
          <p:cNvSpPr>
            <a:spLocks noChangeArrowheads="1"/>
          </p:cNvSpPr>
          <p:nvPr/>
        </p:nvSpPr>
        <p:spPr bwMode="auto">
          <a:xfrm>
            <a:off x="250825" y="1557338"/>
            <a:ext cx="1441450" cy="28082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39953" name="TextBox 19"/>
          <p:cNvSpPr>
            <a:spLocks noChangeArrowheads="1"/>
          </p:cNvSpPr>
          <p:nvPr/>
        </p:nvSpPr>
        <p:spPr bwMode="auto">
          <a:xfrm>
            <a:off x="2843213" y="3506788"/>
            <a:ext cx="6048375" cy="646112"/>
          </a:xfrm>
          <a:prstGeom prst="rect">
            <a:avLst/>
          </a:prstGeom>
          <a:gradFill rotWithShape="1">
            <a:gsLst>
              <a:gs pos="0">
                <a:srgbClr val="2D5D97"/>
              </a:gs>
              <a:gs pos="79999">
                <a:srgbClr val="3C7AC5"/>
              </a:gs>
              <a:gs pos="100000">
                <a:srgbClr val="397BC9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ea typeface="微软雅黑" pitchFamily="34" charset="-122"/>
              </a:rPr>
              <a:t>按“关键词</a:t>
            </a:r>
            <a:r>
              <a:rPr 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”</a:t>
            </a:r>
            <a:r>
              <a:rPr lang="zh-CN" altLang="en-US">
                <a:solidFill>
                  <a:srgbClr val="FFFFFF"/>
                </a:solidFill>
                <a:ea typeface="微软雅黑" pitchFamily="34" charset="-122"/>
              </a:rPr>
              <a:t>分组，提供了关于混凝土课程教学改革、教学方法、实践教学等多方面的资源。</a:t>
            </a:r>
            <a:endParaRPr lang="zh-CN" altLang="en-US"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1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2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4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5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7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94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01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ldLvl="0" animBg="1" autoUpdateAnimBg="0"/>
      <p:bldP spid="39941" grpId="1" bldLvl="0" animBg="1" autoUpdateAnimBg="0"/>
      <p:bldP spid="39941" grpId="2" bldLvl="0" animBg="1" autoUpdateAnimBg="0"/>
      <p:bldP spid="39942" grpId="0" bldLvl="0" animBg="1" autoUpdateAnimBg="0"/>
      <p:bldP spid="39943" grpId="0" bldLvl="0" animBg="1" autoUpdateAnimBg="0"/>
      <p:bldP spid="39943" grpId="1" bldLvl="0" animBg="1" autoUpdateAnimBg="0"/>
      <p:bldP spid="39943" grpId="2" bldLvl="0" animBg="1" autoUpdateAnimBg="0"/>
      <p:bldP spid="39944" grpId="0" bldLvl="0" animBg="1" autoUpdateAnimBg="0"/>
      <p:bldP spid="39945" grpId="0" bldLvl="0" animBg="1" autoUpdateAnimBg="0"/>
      <p:bldP spid="39945" grpId="1" bldLvl="0" animBg="1" autoUpdateAnimBg="0"/>
      <p:bldP spid="39945" grpId="2" bldLvl="0" animBg="1" autoUpdateAnimBg="0"/>
      <p:bldP spid="39946" grpId="0" bldLvl="0" animBg="1" autoUpdateAnimBg="0"/>
      <p:bldP spid="39947" grpId="0" bldLvl="0" animBg="1" autoUpdateAnimBg="0"/>
      <p:bldP spid="39947" grpId="1" bldLvl="0" animBg="1" autoUpdateAnimBg="0"/>
      <p:bldP spid="39947" grpId="2" bldLvl="0" animBg="1" autoUpdateAnimBg="0"/>
      <p:bldP spid="39948" grpId="0" bldLvl="0" animBg="1" autoUpdateAnimBg="0"/>
      <p:bldP spid="39950" grpId="0" bldLvl="0" animBg="1" autoUpdateAnimBg="0"/>
      <p:bldP spid="39950" grpId="1" bldLvl="0" animBg="1" autoUpdateAnimBg="0"/>
      <p:bldP spid="39950" grpId="2" bldLvl="0" animBg="1" autoUpdateAnimBg="0"/>
      <p:bldP spid="39951" grpId="0" bldLvl="0" animBg="1" autoUpdateAnimBg="0"/>
      <p:bldP spid="39952" grpId="0" bldLvl="0" animBg="1" autoUpdateAnimBg="0"/>
      <p:bldP spid="39952" grpId="1" bldLvl="0" animBg="1" autoUpdateAnimBg="0"/>
      <p:bldP spid="39952" grpId="2" bldLvl="0" animBg="1" autoUpdateAnimBg="0"/>
      <p:bldP spid="39953" grpId="0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mtClean="0"/>
              <a:t>新进展一、学者圈，学者成果库</a:t>
            </a:r>
          </a:p>
        </p:txBody>
      </p:sp>
      <p:sp>
        <p:nvSpPr>
          <p:cNvPr id="5120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44E9A79-6B8A-4943-A5D3-5575C7DE8597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016000"/>
            <a:ext cx="863917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mtClean="0"/>
              <a:t>新进展二、</a:t>
            </a:r>
            <a:r>
              <a:rPr lang="en-US" altLang="zh-CN" smtClean="0"/>
              <a:t>E-learning</a:t>
            </a:r>
            <a:r>
              <a:rPr lang="zh-CN" altLang="en-US" smtClean="0"/>
              <a:t>的使用</a:t>
            </a:r>
          </a:p>
        </p:txBody>
      </p:sp>
      <p:sp>
        <p:nvSpPr>
          <p:cNvPr id="52227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 smtClean="0"/>
              <a:t>文献导入导出，指量下载和阅读</a:t>
            </a:r>
          </a:p>
        </p:txBody>
      </p:sp>
      <p:sp>
        <p:nvSpPr>
          <p:cNvPr id="5222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BD18DC28-4A36-4E1C-936F-25DFE248CA3F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72485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了解</a:t>
            </a:r>
            <a:r>
              <a:rPr lang="en-US" b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CNKI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spcBef>
                <a:spcPts val="575"/>
              </a:spcBef>
              <a:buFont typeface="Wingdings" pitchFamily="2" charset="2"/>
              <a:buChar char="Ø"/>
            </a:pP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由中国政府支持、清华大学主办、中国学术期刊（光盘版）电子杂志社出版、清华同方知网（北京）技术有限公司发行</a:t>
            </a:r>
            <a:endParaRPr lang="en-US" b="1" smtClean="0"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70000"/>
              </a:lnSpc>
              <a:spcBef>
                <a:spcPts val="575"/>
              </a:spcBef>
              <a:buFont typeface="Wingdings" pitchFamily="2" charset="2"/>
              <a:buChar char="Ø"/>
            </a:pP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全球文献总量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最多（</a:t>
            </a: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文献总量</a:t>
            </a:r>
            <a:r>
              <a:rPr lang="en-US" altLang="zh-CN" b="1" smtClean="0">
                <a:latin typeface="宋体" pitchFamily="2" charset="-122"/>
                <a:ea typeface="宋体" pitchFamily="2" charset="-122"/>
              </a:rPr>
              <a:t>7242</a:t>
            </a: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万篇</a:t>
            </a:r>
            <a:r>
              <a:rPr lang="zh-CN" altLang="en-US" b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、出版速度最快、检索功能最完备的中文全文数据库</a:t>
            </a:r>
            <a:endParaRPr lang="en-US" b="1" smtClean="0"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70000"/>
              </a:lnSpc>
              <a:spcBef>
                <a:spcPts val="575"/>
              </a:spcBef>
              <a:buFont typeface="Wingdings" pitchFamily="2" charset="2"/>
              <a:buChar char="Ø"/>
            </a:pP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中国最具权威、资源收录最全、文献信息量最大的动态资源体系，和中国最先进的知识服务平台与数字化学习平台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mtClean="0"/>
              <a:t>批量导入后学习和下载</a:t>
            </a:r>
          </a:p>
        </p:txBody>
      </p:sp>
      <p:sp>
        <p:nvSpPr>
          <p:cNvPr id="53251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C5158C32-5EE5-420C-BFB2-B1E26EEDDA45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6775"/>
            <a:ext cx="129730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E-learning</a:t>
            </a:r>
            <a:r>
              <a:rPr lang="zh-CN" altLang="en-US" smtClean="0"/>
              <a:t>的简单使用</a:t>
            </a:r>
          </a:p>
        </p:txBody>
      </p:sp>
      <p:sp>
        <p:nvSpPr>
          <p:cNvPr id="54275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 smtClean="0"/>
              <a:t>全文下载管理</a:t>
            </a:r>
          </a:p>
        </p:txBody>
      </p:sp>
      <p:sp>
        <p:nvSpPr>
          <p:cNvPr id="5427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2D8D88B4-95C0-425F-BD9F-584E6614F3BE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725" y="1341438"/>
            <a:ext cx="4981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mtClean="0"/>
              <a:t>对比阅读</a:t>
            </a:r>
          </a:p>
        </p:txBody>
      </p:sp>
      <p:sp>
        <p:nvSpPr>
          <p:cNvPr id="55299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530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195E3D09-AE27-4E6C-9EBB-836B29A799A6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412875"/>
            <a:ext cx="64865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mtClean="0"/>
              <a:t>对比阅读</a:t>
            </a:r>
          </a:p>
        </p:txBody>
      </p:sp>
      <p:sp>
        <p:nvSpPr>
          <p:cNvPr id="56323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FE4C3D2-24B7-4A65-B206-898B3E99159D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25" y="1052513"/>
            <a:ext cx="101568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6"/>
          <p:cNvSpPr>
            <a:spLocks noChangeArrowheads="1"/>
          </p:cNvSpPr>
          <p:nvPr/>
        </p:nvSpPr>
        <p:spPr bwMode="auto">
          <a:xfrm>
            <a:off x="3887788" y="2549525"/>
            <a:ext cx="144462" cy="647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itchFamily="34" charset="-122"/>
            </a:endParaRPr>
          </a:p>
        </p:txBody>
      </p:sp>
      <p:sp>
        <p:nvSpPr>
          <p:cNvPr id="57347" name="TextBox 7"/>
          <p:cNvSpPr>
            <a:spLocks noChangeArrowheads="1"/>
          </p:cNvSpPr>
          <p:nvPr/>
        </p:nvSpPr>
        <p:spPr bwMode="auto">
          <a:xfrm>
            <a:off x="5292725" y="3468688"/>
            <a:ext cx="3070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ea typeface="微软雅黑" pitchFamily="34" charset="-122"/>
              </a:rPr>
              <a:t>实际操作</a:t>
            </a:r>
          </a:p>
          <a:p>
            <a:pPr>
              <a:lnSpc>
                <a:spcPct val="150000"/>
              </a:lnSpc>
            </a:pPr>
            <a:endParaRPr lang="en-US" altLang="zh-CN"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​​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8371" name="矩形​​ 5"/>
          <p:cNvSpPr>
            <a:spLocks noChangeArrowheads="1"/>
          </p:cNvSpPr>
          <p:nvPr/>
        </p:nvSpPr>
        <p:spPr bwMode="auto">
          <a:xfrm>
            <a:off x="0" y="1631950"/>
            <a:ext cx="9144000" cy="16319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58372" name="图片 8"/>
          <p:cNvPicPr>
            <a:picLocks noChangeAspect="1" noChangeArrowheads="1"/>
          </p:cNvPicPr>
          <p:nvPr/>
        </p:nvPicPr>
        <p:blipFill>
          <a:blip r:embed="rId2" cstate="print"/>
          <a:srcRect r="32236"/>
          <a:stretch>
            <a:fillRect/>
          </a:stretch>
        </p:blipFill>
        <p:spPr bwMode="auto">
          <a:xfrm>
            <a:off x="3171825" y="476250"/>
            <a:ext cx="5972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8"/>
          <p:cNvSpPr>
            <a:spLocks noChangeArrowheads="1"/>
          </p:cNvSpPr>
          <p:nvPr/>
        </p:nvSpPr>
        <p:spPr bwMode="auto">
          <a:xfrm>
            <a:off x="198438" y="2208213"/>
            <a:ext cx="768826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请批评指正，谢谢！           </a:t>
            </a:r>
          </a:p>
          <a:p>
            <a:endParaRPr lang="en-US" altLang="zh-CN">
              <a:ea typeface="微软雅黑" pitchFamily="34" charset="-122"/>
            </a:endParaRPr>
          </a:p>
          <a:p>
            <a:endParaRPr lang="en-US" altLang="zh-CN">
              <a:ea typeface="微软雅黑" pitchFamily="34" charset="-122"/>
            </a:endParaRPr>
          </a:p>
          <a:p>
            <a:endParaRPr lang="en-US" altLang="zh-CN">
              <a:ea typeface="微软雅黑" pitchFamily="34" charset="-122"/>
            </a:endParaRPr>
          </a:p>
          <a:p>
            <a:endParaRPr lang="en-US" altLang="zh-CN">
              <a:ea typeface="微软雅黑" pitchFamily="34" charset="-122"/>
            </a:endParaRPr>
          </a:p>
          <a:p>
            <a:endParaRPr lang="en-US" altLang="zh-CN">
              <a:ea typeface="微软雅黑" pitchFamily="34" charset="-122"/>
            </a:endParaRPr>
          </a:p>
          <a:p>
            <a:endParaRPr lang="en-US" altLang="zh-CN">
              <a:ea typeface="微软雅黑" pitchFamily="34" charset="-122"/>
            </a:endParaRPr>
          </a:p>
          <a:p>
            <a:r>
              <a:rPr lang="zh-CN" altLang="en-US">
                <a:ea typeface="微软雅黑" pitchFamily="34" charset="-122"/>
              </a:rPr>
              <a:t>                                                                    中国知网   黄媛  </a:t>
            </a:r>
            <a:endParaRPr lang="en-US">
              <a:ea typeface="微软雅黑" pitchFamily="34" charset="-122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132263" y="3754438"/>
            <a:ext cx="335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947413F3-9710-4C26-A7D9-FDFEE43300D2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1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/>
            <a:r>
              <a:rPr lang="en-US" altLang="zh-CN" smtClean="0">
                <a:solidFill>
                  <a:srgbClr val="3F5987"/>
                </a:solidFill>
              </a:rPr>
              <a:t>1-1</a:t>
            </a:r>
            <a:r>
              <a:rPr lang="zh-CN" altLang="en-US" smtClean="0">
                <a:solidFill>
                  <a:srgbClr val="3F5987"/>
                </a:solidFill>
              </a:rPr>
              <a:t> 资源体系</a:t>
            </a:r>
            <a:endParaRPr lang="zh-CN" altLang="en-US" smtClean="0"/>
          </a:p>
        </p:txBody>
      </p:sp>
      <p:sp>
        <p:nvSpPr>
          <p:cNvPr id="17412" name="内容占位符 2"/>
          <p:cNvSpPr>
            <a:spLocks noChangeArrowheads="1"/>
          </p:cNvSpPr>
          <p:nvPr/>
        </p:nvSpPr>
        <p:spPr bwMode="auto">
          <a:xfrm>
            <a:off x="388938" y="1052513"/>
            <a:ext cx="84312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42900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800" b="1">
                <a:latin typeface="宋体" pitchFamily="2" charset="-122"/>
                <a:ea typeface="微软雅黑" pitchFamily="34" charset="-122"/>
                <a:sym typeface="Calibri" pitchFamily="34" charset="0"/>
              </a:rPr>
              <a:t>研究：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学术文献：期刊、学位论文、会议论文     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专业资料：专利、国标行标、项目成果                           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政策法律：国家法律、地方法规、案例           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事实资料：年鉴、报纸、数据、图谱       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800" b="1">
                <a:latin typeface="宋体" pitchFamily="2" charset="-122"/>
                <a:ea typeface="微软雅黑" pitchFamily="34" charset="-122"/>
                <a:sym typeface="Calibri" pitchFamily="34" charset="0"/>
              </a:rPr>
              <a:t>学习：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 b="1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语言词典：各种字词典、各种互译词典     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百科全书：专业百科、专业辞典 、术语    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800" b="1">
                <a:latin typeface="宋体" pitchFamily="2" charset="-122"/>
                <a:ea typeface="微软雅黑" pitchFamily="34" charset="-122"/>
                <a:sym typeface="Calibri" pitchFamily="34" charset="0"/>
              </a:rPr>
              <a:t>阅读：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 b="1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文学、艺术作品与评论，文化生活期刊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800" b="1">
                <a:latin typeface="宋体" pitchFamily="2" charset="-122"/>
                <a:ea typeface="微软雅黑" pitchFamily="34" charset="-122"/>
                <a:sym typeface="Calibri" pitchFamily="34" charset="0"/>
              </a:rPr>
              <a:t>职业：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国家职业标准、鉴定培训计划大纲、鉴定考核细目表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</a:t>
            </a: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鉴定考试模拟题、鉴定培训教材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职业技能培训视频</a:t>
            </a:r>
          </a:p>
          <a:p>
            <a:pPr indent="342900">
              <a:lnSpc>
                <a:spcPct val="90000"/>
              </a:lnSpc>
              <a:buFont typeface="Wingdings" pitchFamily="2" charset="2"/>
              <a:buChar char="p"/>
            </a:pPr>
            <a:endParaRPr lang="en-US" altLang="zh-CN" sz="2000">
              <a:latin typeface="宋体" pitchFamily="2" charset="-122"/>
              <a:ea typeface="微软雅黑" pitchFamily="34" charset="-122"/>
              <a:sym typeface="Calibri" pitchFamily="34" charset="0"/>
            </a:endParaRPr>
          </a:p>
          <a:p>
            <a:pPr indent="342900">
              <a:lnSpc>
                <a:spcPct val="90000"/>
              </a:lnSpc>
            </a:pPr>
            <a:r>
              <a:rPr lang="zh-CN" altLang="en-US" sz="2000">
                <a:latin typeface="宋体" pitchFamily="2" charset="-122"/>
                <a:ea typeface="微软雅黑" pitchFamily="34" charset="-122"/>
                <a:sym typeface="Calibri" pitchFamily="34" charset="0"/>
              </a:rPr>
              <a:t>                      </a:t>
            </a:r>
          </a:p>
          <a:p>
            <a:pPr indent="342900"/>
            <a:endParaRPr lang="zh-CN" altLang="en-US" sz="2000">
              <a:latin typeface="Times New Roman" pitchFamily="18" charset="0"/>
              <a:ea typeface="楷体" pitchFamily="49" charset="-122"/>
              <a:sym typeface="Times New Roman" pitchFamily="18" charset="0"/>
            </a:endParaRPr>
          </a:p>
          <a:p>
            <a:pPr indent="342900"/>
            <a:endParaRPr lang="zh-CN" altLang="en-US"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663"/>
            <a:ext cx="914400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81FE616-6FE8-4EB2-92E3-2F41AE0A3D6D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459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1-</a:t>
            </a:r>
            <a:r>
              <a:rPr lang="zh-CN" altLang="en-US" smtClean="0"/>
              <a:t>2</a:t>
            </a:r>
            <a:r>
              <a:rPr lang="en-US" altLang="zh-CN" smtClean="0"/>
              <a:t> </a:t>
            </a:r>
            <a:r>
              <a:rPr lang="zh-CN" altLang="en-US" smtClean="0"/>
              <a:t>收录进展</a:t>
            </a:r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487363" y="1285875"/>
            <a:ext cx="55848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期刊优先出版收录：</a:t>
            </a:r>
            <a:endParaRPr lang="en-US">
              <a:ea typeface="微软雅黑" pitchFamily="34" charset="-122"/>
            </a:endParaRPr>
          </a:p>
        </p:txBody>
      </p:sp>
      <p:sp>
        <p:nvSpPr>
          <p:cNvPr id="19461" name="TextBox 11"/>
          <p:cNvSpPr>
            <a:spLocks noChangeArrowheads="1"/>
          </p:cNvSpPr>
          <p:nvPr/>
        </p:nvSpPr>
        <p:spPr bwMode="auto">
          <a:xfrm>
            <a:off x="142875" y="2500313"/>
            <a:ext cx="2571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核心期刊</a:t>
            </a:r>
            <a:r>
              <a:rPr lang="en-US" altLang="zh-CN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438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种，占合作期刊的</a:t>
            </a:r>
            <a:r>
              <a:rPr lang="en-US" altLang="zh-CN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38%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；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独家期刊</a:t>
            </a:r>
            <a:r>
              <a:rPr lang="en-US" altLang="zh-CN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454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种，占独家合作期刊的</a:t>
            </a:r>
            <a:r>
              <a:rPr lang="en-US" altLang="zh-CN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31%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；</a:t>
            </a:r>
          </a:p>
          <a:p>
            <a:pPr marL="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600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多种学术期刊通过单篇或整期发表文献</a:t>
            </a:r>
            <a:r>
              <a:rPr lang="en-US" altLang="zh-CN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r>
              <a:rPr lang="zh-CN" altLang="en-US" sz="1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万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余篇；</a:t>
            </a:r>
          </a:p>
          <a:p>
            <a:pPr marL="342900"/>
            <a:endParaRPr lang="zh-CN" altLang="en-US" sz="16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071688"/>
            <a:ext cx="61436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矩形 13"/>
          <p:cNvSpPr>
            <a:spLocks noChangeArrowheads="1"/>
          </p:cNvSpPr>
          <p:nvPr/>
        </p:nvSpPr>
        <p:spPr bwMode="auto">
          <a:xfrm>
            <a:off x="2325688" y="1214438"/>
            <a:ext cx="45323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“中国知网”优先数字出版期刊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1170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种</a:t>
            </a:r>
            <a:endParaRPr lang="en-US">
              <a:ea typeface="微软雅黑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9681F87-6AA9-4694-8B69-78CF446EC019}" type="datetime1">
              <a:rPr lang="zh-CN" altLang="en-US" sz="1200">
                <a:solidFill>
                  <a:srgbClr val="898989"/>
                </a:solidFill>
                <a:ea typeface="微软雅黑" pitchFamily="34" charset="-122"/>
                <a:sym typeface="Arial" pitchFamily="34" charset="0"/>
              </a:rPr>
              <a:pPr/>
              <a:t>2017/12/8</a:t>
            </a:fld>
            <a:endParaRPr lang="zh-CN" altLang="en-US"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483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eaLnBrk="1" hangingPunct="1"/>
            <a:r>
              <a:rPr lang="en-US" altLang="zh-CN" smtClean="0"/>
              <a:t>1-3 </a:t>
            </a:r>
            <a:r>
              <a:rPr lang="zh-CN" altLang="en-US" smtClean="0"/>
              <a:t>收录进展</a:t>
            </a:r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487363" y="1285875"/>
            <a:ext cx="55848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000" b="1">
                <a:solidFill>
                  <a:srgbClr val="FFCC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特刊收录：博硕学位论文独家收录进展</a:t>
            </a:r>
            <a:endParaRPr lang="en-US">
              <a:ea typeface="微软雅黑" pitchFamily="34" charset="-122"/>
            </a:endParaRPr>
          </a:p>
        </p:txBody>
      </p:sp>
      <p:graphicFrame>
        <p:nvGraphicFramePr>
          <p:cNvPr id="10245" name="Group 5"/>
          <p:cNvGraphicFramePr>
            <a:graphicFrameLocks noGrp="1"/>
          </p:cNvGraphicFramePr>
          <p:nvPr/>
        </p:nvGraphicFramePr>
        <p:xfrm>
          <a:off x="571500" y="1928813"/>
          <a:ext cx="7286625" cy="1749425"/>
        </p:xfrm>
        <a:graphic>
          <a:graphicData uri="http://schemas.openxmlformats.org/drawingml/2006/table">
            <a:tbl>
              <a:tblPr/>
              <a:tblGrid>
                <a:gridCol w="1470025"/>
                <a:gridCol w="1468438"/>
                <a:gridCol w="1322387"/>
                <a:gridCol w="1512888"/>
                <a:gridCol w="1512887"/>
              </a:tblGrid>
              <a:tr h="355600">
                <a:tc row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论文级别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“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985</a:t>
                      </a: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工程” 院校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“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211</a:t>
                      </a: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工程”院校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采稿量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占有率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采稿量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占有率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博士论文</a:t>
                      </a: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（篇）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6874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62%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9460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86%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硕士论文</a:t>
                      </a: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（篇）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28014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38%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49634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68%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74" name="Group 34"/>
          <p:cNvGraphicFramePr>
            <a:graphicFrameLocks noGrp="1"/>
          </p:cNvGraphicFramePr>
          <p:nvPr/>
        </p:nvGraphicFramePr>
        <p:xfrm>
          <a:off x="571500" y="4048125"/>
          <a:ext cx="7286625" cy="2027238"/>
        </p:xfrm>
        <a:graphic>
          <a:graphicData uri="http://schemas.openxmlformats.org/drawingml/2006/table">
            <a:tbl>
              <a:tblPr/>
              <a:tblGrid>
                <a:gridCol w="746125"/>
                <a:gridCol w="746125"/>
                <a:gridCol w="746125"/>
                <a:gridCol w="1022350"/>
                <a:gridCol w="949325"/>
                <a:gridCol w="863600"/>
                <a:gridCol w="695325"/>
                <a:gridCol w="742950"/>
                <a:gridCol w="774700"/>
              </a:tblGrid>
              <a:tr h="466725">
                <a:tc row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合作</a:t>
                      </a: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单位总数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独家</a:t>
                      </a: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单位总数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所占</a:t>
                      </a: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比例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985</a:t>
                      </a: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院校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211</a:t>
                      </a:r>
                      <a:r>
                        <a:rPr kumimoji="0" lang="zh-CN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院校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博士单位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381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单位数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比例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单位数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比例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单位数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占合作</a:t>
                      </a:r>
                    </a:p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单位比例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560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300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50%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41%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52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45%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165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EB602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itchFamily="34" charset="0"/>
                        </a:rPr>
                        <a:t>52%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marL="5953" marR="5953" marT="59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sz="3200" smtClean="0">
                <a:solidFill>
                  <a:schemeClr val="accent1"/>
                </a:solidFill>
              </a:rPr>
              <a:t>登录方式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方式一：</a:t>
            </a:r>
            <a:endParaRPr lang="en-US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mtClean="0"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访问学院图书馆网站</a:t>
            </a:r>
            <a:endParaRPr lang="en-US" b="1" smtClean="0"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方式二：</a:t>
            </a:r>
            <a:endParaRPr lang="en-US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mtClean="0">
                <a:latin typeface="宋体" pitchFamily="2" charset="-122"/>
                <a:ea typeface="宋体" pitchFamily="2" charset="-122"/>
              </a:rPr>
              <a:t>       </a:t>
            </a: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访问</a:t>
            </a:r>
            <a:r>
              <a:rPr lang="en-US" altLang="zh-CN" b="1" smtClean="0">
                <a:latin typeface="宋体" pitchFamily="2" charset="-122"/>
                <a:ea typeface="宋体" pitchFamily="2" charset="-122"/>
              </a:rPr>
              <a:t>CNKI</a:t>
            </a:r>
            <a:r>
              <a:rPr lang="zh-CN" altLang="en-US" b="1" smtClean="0">
                <a:latin typeface="宋体" pitchFamily="2" charset="-122"/>
                <a:ea typeface="宋体" pitchFamily="2" charset="-122"/>
              </a:rPr>
              <a:t>中国知网官网</a:t>
            </a:r>
            <a:endParaRPr lang="en-US" b="1" smtClean="0"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  <a:buFont typeface="微软雅黑" pitchFamily="34" charset="-122"/>
              <a:buNone/>
            </a:pPr>
            <a:r>
              <a:rPr lang="en-US" b="1" smtClean="0">
                <a:latin typeface="宋体" pitchFamily="2" charset="-122"/>
                <a:ea typeface="宋体" pitchFamily="2" charset="-122"/>
              </a:rPr>
              <a:t>               </a:t>
            </a:r>
            <a:r>
              <a:rPr lang="en-US" altLang="zh-CN" b="1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  <a:hlinkClick r:id="rId2"/>
              </a:rPr>
              <a:t>www.cnki.net</a:t>
            </a:r>
            <a:endParaRPr lang="en-US" altLang="zh-CN" b="1" smtClean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b="1" smtClean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1935</Words>
  <Characters>0</Characters>
  <Application>Microsoft Office PowerPoint</Application>
  <DocSecurity>0</DocSecurity>
  <PresentationFormat>全屏显示(4:3)</PresentationFormat>
  <Lines>0</Lines>
  <Paragraphs>311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6" baseType="lpstr">
      <vt:lpstr>Arial</vt:lpstr>
      <vt:lpstr>宋体</vt:lpstr>
      <vt:lpstr>微软雅黑</vt:lpstr>
      <vt:lpstr>Times New Roman</vt:lpstr>
      <vt:lpstr>黑体</vt:lpstr>
      <vt:lpstr>Wingdings</vt:lpstr>
      <vt:lpstr>Calibri</vt:lpstr>
      <vt:lpstr>楷体</vt:lpstr>
      <vt:lpstr>HY헤드라인M</vt:lpstr>
      <vt:lpstr>仿宋</vt:lpstr>
      <vt:lpstr>1_Office 主题​​</vt:lpstr>
      <vt:lpstr>CNKI知识资源总库 应用培训</vt:lpstr>
      <vt:lpstr>内容要点</vt:lpstr>
      <vt:lpstr>幻灯片 3</vt:lpstr>
      <vt:lpstr>了解CNKI</vt:lpstr>
      <vt:lpstr>1-1 资源体系</vt:lpstr>
      <vt:lpstr>幻灯片 6</vt:lpstr>
      <vt:lpstr>1-2 收录进展</vt:lpstr>
      <vt:lpstr>1-3 收录进展</vt:lpstr>
      <vt:lpstr>登录方式</vt:lpstr>
      <vt:lpstr>使用知网方式</vt:lpstr>
      <vt:lpstr>幻灯片 11</vt:lpstr>
      <vt:lpstr>2 KDN知识发现网络平台</vt:lpstr>
      <vt:lpstr>2 KDN知识发现网络平台</vt:lpstr>
      <vt:lpstr>2 KDN知识发现网络平台</vt:lpstr>
      <vt:lpstr>2 KDN知识发现网络平台</vt:lpstr>
      <vt:lpstr>2 KDN知识发现网络平台</vt:lpstr>
      <vt:lpstr>2 KDN知识发现网络平台</vt:lpstr>
      <vt:lpstr>幻灯片 18</vt:lpstr>
      <vt:lpstr>3-1 基础功能：查</vt:lpstr>
      <vt:lpstr>3-1 基础功能：查</vt:lpstr>
      <vt:lpstr>3-1 基础功能：查</vt:lpstr>
      <vt:lpstr>3-1 基础功能：查</vt:lpstr>
      <vt:lpstr>3-1 基础功能：查</vt:lpstr>
      <vt:lpstr>3-2 基础功能：找</vt:lpstr>
      <vt:lpstr>3-2 基础功能：找</vt:lpstr>
      <vt:lpstr>3-2 基础功能：找</vt:lpstr>
      <vt:lpstr>3-3 基础功能：推</vt:lpstr>
      <vt:lpstr>3-3 基础功能：送</vt:lpstr>
      <vt:lpstr>3-3 基础功能：推</vt:lpstr>
      <vt:lpstr>3-3 基础功能：推</vt:lpstr>
      <vt:lpstr>幻灯片 31</vt:lpstr>
      <vt:lpstr>建筑工程技术专业《混凝土结构工程》课程内容开发</vt:lpstr>
      <vt:lpstr>4-1    国标行标中关于钢骨混凝土技术的规定</vt:lpstr>
      <vt:lpstr>4-2  关于“剪力墙”知识内容的深度解析</vt:lpstr>
      <vt:lpstr>4-3  关于“剪力墙”教学图片的快速获取</vt:lpstr>
      <vt:lpstr>4-4   关于钢筋混凝土的最新技术进展 </vt:lpstr>
      <vt:lpstr>4-5   关于混凝土课程教学的思路、方法、改革及案例    </vt:lpstr>
      <vt:lpstr>新进展一、学者圈，学者成果库</vt:lpstr>
      <vt:lpstr>新进展二、E-learning的使用</vt:lpstr>
      <vt:lpstr>批量导入后学习和下载</vt:lpstr>
      <vt:lpstr>E-learning的简单使用</vt:lpstr>
      <vt:lpstr>对比阅读</vt:lpstr>
      <vt:lpstr>对比阅读</vt:lpstr>
      <vt:lpstr>幻灯片 44</vt:lpstr>
      <vt:lpstr>幻灯片 45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Bread</dc:creator>
  <cp:lastModifiedBy>莫丽珍</cp:lastModifiedBy>
  <cp:revision>214</cp:revision>
  <dcterms:created xsi:type="dcterms:W3CDTF">2010-06-23T22:42:00Z</dcterms:created>
  <dcterms:modified xsi:type="dcterms:W3CDTF">2017-12-08T07:24:15Z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